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</p:sldMasterIdLst>
  <p:notesMasterIdLst>
    <p:notesMasterId r:id="rId72"/>
  </p:notesMasterIdLst>
  <p:sldIdLst>
    <p:sldId id="256" r:id="rId5"/>
    <p:sldId id="280" r:id="rId6"/>
    <p:sldId id="285" r:id="rId7"/>
    <p:sldId id="287" r:id="rId8"/>
    <p:sldId id="344" r:id="rId9"/>
    <p:sldId id="345" r:id="rId10"/>
    <p:sldId id="289" r:id="rId11"/>
    <p:sldId id="291" r:id="rId12"/>
    <p:sldId id="340" r:id="rId13"/>
    <p:sldId id="346" r:id="rId14"/>
    <p:sldId id="347" r:id="rId15"/>
    <p:sldId id="292" r:id="rId16"/>
    <p:sldId id="293" r:id="rId17"/>
    <p:sldId id="294" r:id="rId18"/>
    <p:sldId id="342" r:id="rId19"/>
    <p:sldId id="295" r:id="rId20"/>
    <p:sldId id="341" r:id="rId21"/>
    <p:sldId id="296" r:id="rId22"/>
    <p:sldId id="317" r:id="rId23"/>
    <p:sldId id="318" r:id="rId24"/>
    <p:sldId id="343" r:id="rId25"/>
    <p:sldId id="298" r:id="rId26"/>
    <p:sldId id="300" r:id="rId27"/>
    <p:sldId id="299" r:id="rId28"/>
    <p:sldId id="301" r:id="rId29"/>
    <p:sldId id="302" r:id="rId30"/>
    <p:sldId id="303" r:id="rId31"/>
    <p:sldId id="304" r:id="rId32"/>
    <p:sldId id="348" r:id="rId33"/>
    <p:sldId id="308" r:id="rId34"/>
    <p:sldId id="309" r:id="rId35"/>
    <p:sldId id="310" r:id="rId36"/>
    <p:sldId id="307" r:id="rId37"/>
    <p:sldId id="306" r:id="rId38"/>
    <p:sldId id="311" r:id="rId39"/>
    <p:sldId id="312" r:id="rId40"/>
    <p:sldId id="315" r:id="rId41"/>
    <p:sldId id="314" r:id="rId42"/>
    <p:sldId id="313" r:id="rId43"/>
    <p:sldId id="323" r:id="rId44"/>
    <p:sldId id="326" r:id="rId45"/>
    <p:sldId id="329" r:id="rId46"/>
    <p:sldId id="331" r:id="rId47"/>
    <p:sldId id="332" r:id="rId48"/>
    <p:sldId id="333" r:id="rId49"/>
    <p:sldId id="325" r:id="rId50"/>
    <p:sldId id="327" r:id="rId51"/>
    <p:sldId id="330" r:id="rId52"/>
    <p:sldId id="334" r:id="rId53"/>
    <p:sldId id="349" r:id="rId54"/>
    <p:sldId id="350" r:id="rId55"/>
    <p:sldId id="336" r:id="rId56"/>
    <p:sldId id="337" r:id="rId57"/>
    <p:sldId id="338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19" r:id="rId67"/>
    <p:sldId id="321" r:id="rId68"/>
    <p:sldId id="320" r:id="rId69"/>
    <p:sldId id="339" r:id="rId70"/>
    <p:sldId id="322" r:id="rId71"/>
  </p:sldIdLst>
  <p:sldSz cx="9144000" cy="6858000" type="screen4x3"/>
  <p:notesSz cx="6858000" cy="9144000"/>
  <p:defaultTextStyle>
    <a:defPPr>
      <a:defRPr lang="cs-CZ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>
      <p:cViewPr varScale="1">
        <p:scale>
          <a:sx n="156" d="100"/>
          <a:sy n="156" d="100"/>
        </p:scale>
        <p:origin x="197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Čermák" userId="9a888007fbecaa3b" providerId="LiveId" clId="{0633D0C3-FA41-4C47-914D-531C670750E4}"/>
    <pc:docChg chg="undo redo custSel modSld sldOrd">
      <pc:chgData name="Karel Čermák" userId="9a888007fbecaa3b" providerId="LiveId" clId="{0633D0C3-FA41-4C47-914D-531C670750E4}" dt="2022-10-13T18:41:31.615" v="2015" actId="20577"/>
      <pc:docMkLst>
        <pc:docMk/>
      </pc:docMkLst>
      <pc:sldChg chg="ord">
        <pc:chgData name="Karel Čermák" userId="9a888007fbecaa3b" providerId="LiveId" clId="{0633D0C3-FA41-4C47-914D-531C670750E4}" dt="2022-10-10T21:31:47.918" v="272"/>
        <pc:sldMkLst>
          <pc:docMk/>
          <pc:sldMk cId="0" sldId="308"/>
        </pc:sldMkLst>
      </pc:sldChg>
      <pc:sldChg chg="ord">
        <pc:chgData name="Karel Čermák" userId="9a888007fbecaa3b" providerId="LiveId" clId="{0633D0C3-FA41-4C47-914D-531C670750E4}" dt="2022-10-10T21:30:32.158" v="172" actId="20578"/>
        <pc:sldMkLst>
          <pc:docMk/>
          <pc:sldMk cId="0" sldId="317"/>
        </pc:sldMkLst>
      </pc:sldChg>
      <pc:sldChg chg="ord">
        <pc:chgData name="Karel Čermák" userId="9a888007fbecaa3b" providerId="LiveId" clId="{0633D0C3-FA41-4C47-914D-531C670750E4}" dt="2022-10-10T21:31:43.520" v="270" actId="20578"/>
        <pc:sldMkLst>
          <pc:docMk/>
          <pc:sldMk cId="0" sldId="318"/>
        </pc:sldMkLst>
      </pc:sldChg>
      <pc:sldChg chg="modSp mod">
        <pc:chgData name="Karel Čermák" userId="9a888007fbecaa3b" providerId="LiveId" clId="{0633D0C3-FA41-4C47-914D-531C670750E4}" dt="2022-10-13T18:41:31.615" v="2015" actId="20577"/>
        <pc:sldMkLst>
          <pc:docMk/>
          <pc:sldMk cId="0" sldId="320"/>
        </pc:sldMkLst>
        <pc:spChg chg="mod">
          <ac:chgData name="Karel Čermák" userId="9a888007fbecaa3b" providerId="LiveId" clId="{0633D0C3-FA41-4C47-914D-531C670750E4}" dt="2022-10-13T18:41:31.615" v="2015" actId="20577"/>
          <ac:spMkLst>
            <pc:docMk/>
            <pc:sldMk cId="0" sldId="320"/>
            <ac:spMk id="54275" creationId="{327A96BB-11B1-4712-BBB5-F4DD2352FD0B}"/>
          </ac:spMkLst>
        </pc:spChg>
      </pc:sldChg>
      <pc:sldChg chg="modSp mod">
        <pc:chgData name="Karel Čermák" userId="9a888007fbecaa3b" providerId="LiveId" clId="{0633D0C3-FA41-4C47-914D-531C670750E4}" dt="2022-10-10T21:23:18.855" v="3" actId="313"/>
        <pc:sldMkLst>
          <pc:docMk/>
          <pc:sldMk cId="0" sldId="326"/>
        </pc:sldMkLst>
        <pc:spChg chg="mod">
          <ac:chgData name="Karel Čermák" userId="9a888007fbecaa3b" providerId="LiveId" clId="{0633D0C3-FA41-4C47-914D-531C670750E4}" dt="2022-10-10T21:23:18.855" v="3" actId="313"/>
          <ac:spMkLst>
            <pc:docMk/>
            <pc:sldMk cId="0" sldId="326"/>
            <ac:spMk id="39939" creationId="{88641096-7EEF-47E7-B314-85BB24A0B179}"/>
          </ac:spMkLst>
        </pc:spChg>
      </pc:sldChg>
      <pc:sldChg chg="modSp mod">
        <pc:chgData name="Karel Čermák" userId="9a888007fbecaa3b" providerId="LiveId" clId="{0633D0C3-FA41-4C47-914D-531C670750E4}" dt="2022-10-11T17:57:04.147" v="1987" actId="20577"/>
        <pc:sldMkLst>
          <pc:docMk/>
          <pc:sldMk cId="0" sldId="339"/>
        </pc:sldMkLst>
        <pc:spChg chg="mod">
          <ac:chgData name="Karel Čermák" userId="9a888007fbecaa3b" providerId="LiveId" clId="{0633D0C3-FA41-4C47-914D-531C670750E4}" dt="2022-10-11T17:57:04.147" v="1987" actId="20577"/>
          <ac:spMkLst>
            <pc:docMk/>
            <pc:sldMk cId="0" sldId="339"/>
            <ac:spMk id="55299" creationId="{64ACB57B-F901-4790-A3F8-76497757E3B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3C5EA6E-D4BF-46D9-8D3F-1F4BEAB522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F3F089C6-2688-4E7E-A2B4-20FC98B5BE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1FA969F-6B7F-4096-80A3-0E8650AB259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66EFAC8A-6404-4C54-93FB-763137A3C92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D01D63C7-3899-4E3C-AD86-DD2883EC33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78125D46-2586-49B9-9E60-DF820B315E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62453A9-2E80-4EE3-8744-D45F19EB12E0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971151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959B3A61-DDD3-46B2-959C-E18E47ACC6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F9646B0-22C4-4CB9-85CA-8455E241F01F}" type="slidenum">
              <a:rPr lang="cs-CZ" altLang="cs-CZ"/>
              <a:pPr>
                <a:spcBef>
                  <a:spcPct val="0"/>
                </a:spcBef>
              </a:pPr>
              <a:t>2</a:t>
            </a:fld>
            <a:endParaRPr lang="cs-CZ" altLang="cs-CZ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CF98A41D-31CB-4DAD-99ED-0C4A790C8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C09483F0-6781-4E7A-8D70-A26E72297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cs-CZ" altLang="cs-CZ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D45AC36C-6FB2-4329-958C-5847AFBE9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1C8520D7-1073-4A06-BDF8-F838745E3DA9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D9D5D5B3-75DE-4A6E-A410-D88425C56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88D3A7F7-FE70-4865-ADA0-9140CCD6C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53BAE621-6CB5-46F3-89DE-152B563E3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47BC01C2-3956-45FD-9536-7F82DC733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C8490D50-71F8-41D9-B0FA-553B95A5A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6202FC4E-4EDB-49C2-8B5A-2020BD07B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3FBA043F-0C94-4C17-B20B-48391FB3F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F5354423-1B08-476D-B85A-F0E2311C9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4FE9FFBF-31B2-4DDE-809E-A2B725FC7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F16B2844-DBF3-4416-859C-1267A9E5A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902D5ABD-70FB-4CD2-9F30-63B240C6D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E386B4A8-12F9-4891-95BA-991066C1F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44F74C4E-7135-4D1C-9A66-1BD905D4C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606F25F5-84AA-401B-AFEF-0D30D8A3A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C60F7F91-E2F0-4252-BD34-0099745E0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DD1C6BBE-60B4-4CF0-A416-383A2F2BD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49F4290F-74CA-4A96-A20A-EEA5F2446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518434E7-92E1-4035-A3B3-11A8D6DF0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AD9FDFB5-ED2D-4B26-BEB5-CEA66458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52CB28BC-A3FA-4536-B9AD-791E394D4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D762951C-1FB7-4C89-9A75-B0A229EA6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E4700C10-B735-4EBA-BCD7-99623539A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B1824830-2DDD-45CF-B707-BE8A9683C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6A5D5EBE-C459-464F-BEE2-20334671F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9DA42060-22FC-4F50-A265-91B84C1CD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34A957FC-1295-432E-A3B7-DE2EF1EEA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7418CDA7-3413-4422-B432-FF93D22A5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EB57FD30-1A99-4189-81E2-78942865E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B4BFB368-D82D-4199-8BAF-4A72789F2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83669E9A-81DB-4CB7-A304-8E8A1CF21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9B7F0A79-C77B-423A-A927-215E32102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id="{A52DF968-748F-4238-BFF4-187EF6909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cs-CZ" altLang="en-US" noProof="0"/>
              <a:t>Klepnutím lze upravit styl předlohy nadpisů.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cs-CZ" altLang="en-US" noProof="0"/>
              <a:t>Klepnutím lze upravit styl předlohy podnadpisů.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EDC33134-2FD3-4E65-931C-F2702341D3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0D894A1F-B8C8-4D1C-9C14-1AEB6CDFE9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A153B845-5AFD-4141-8EBB-0D41FD192E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FA2690-F872-4C74-8F6D-5E50C31B5A2C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23449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BA9DA8A-1F7C-42B8-81D3-1C0B6C8611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0BA06AC-EC68-49D6-A4D5-01F40D7113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6FEA8C3-CEFF-437B-9C26-EE2510A488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EC8A61-9F30-47EA-A482-F45DB3BB3754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92525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BAE5B46-350E-4B71-9039-D4BEC0B00F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A4ABD68-777F-492A-AA0F-DA72E45E14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2D3ED0B-C50D-4D13-8B24-4406110544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2AC992-937C-4969-A3C8-51F3DF81C05D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23232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BF39E23-B1A5-4F2C-BE60-71AEDC3AEB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86C03C-1CE3-4477-B69E-F0D30A71E0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A13CFE3-342C-47BA-9D6F-998EE75191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A1FEC3-6F6B-4F3B-ADFB-561540DB0237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4213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E224172-A74D-4AC3-9AD5-44EFF720E2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25F0EEF-B427-4B10-BD04-0C86983FD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B8318F5-84CD-4F28-B08B-CBEAEC7BE1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75E76D-3038-4D0C-B8DA-6D9DD14CF7DF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84290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322F6A-2A66-475A-9C46-B501D30739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28FE1DA-ADA1-4FC2-AE59-71FCD676C5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3B27B29-DB9C-4610-B3B8-C7DDF0DE86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35D94D-0D0D-4AC5-876E-6D5E8B79BB0F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96835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C1566B7-92C8-44A1-A3F5-D9047FF5DE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E7DDAA7-E2D9-4985-9E59-5A72D9011C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AE623D8-0913-4DDD-8BAB-03095FC4FA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8F4164-5F07-4EB5-8A02-2F866B4579B1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13691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18A9406-F10F-42E4-A192-ABECCCE332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D92277-E8B3-438A-920F-E03A566141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73B0391-30D5-4875-8F86-A94FE5DD24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FC8085-9B7A-4872-A65D-D3F5B27024CC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88075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B4B05EC-5678-483F-A1A3-2A9FB28C03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41325C9-B532-4F49-89F6-04260CE908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4D0D496-6AE1-4E4C-BF41-F6A8C36738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6F3B03-310B-4171-834D-A0542D28018A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03681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D7B849C-45D6-42D0-90A0-1A7ED8E68D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8895A4-6796-46E2-898A-A8B7D43C11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8BC30FE-FCC1-43E2-8A6D-84AFA2504B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894157-3365-4DC0-B230-50018228B1DC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596412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DBF6EC-7B51-4AAC-8A2F-56E30B710E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F77A1BE-3A9A-4C63-9EF6-019613CC43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78115E1-747B-4DBA-A435-1F4CE77A8C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947E6-95F2-4906-8302-445F31EEBC10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38793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1CC81CAB-77FD-4988-A5EE-57C7EA41C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40960E7-DC44-4A32-84E4-C87487F8BB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en-US"/>
              <a:t>Klepnutím lze upravit styl předlohy nadpisů.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CE1BC7-2A8C-4305-9EC2-8042A085E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en-US"/>
              <a:t>Klepnutím lze upravit styly předlohy textu.</a:t>
            </a:r>
          </a:p>
          <a:p>
            <a:pPr lvl="1"/>
            <a:r>
              <a:rPr lang="cs-CZ" altLang="en-US"/>
              <a:t>Druhá úroveň</a:t>
            </a:r>
          </a:p>
          <a:p>
            <a:pPr lvl="2"/>
            <a:r>
              <a:rPr lang="cs-CZ" altLang="en-US"/>
              <a:t>Třetí úroveň</a:t>
            </a:r>
          </a:p>
          <a:p>
            <a:pPr lvl="3"/>
            <a:r>
              <a:rPr lang="cs-CZ" altLang="en-US"/>
              <a:t>Čtvrtá úroveň</a:t>
            </a:r>
          </a:p>
          <a:p>
            <a:pPr lvl="4"/>
            <a:r>
              <a:rPr lang="cs-CZ" altLang="en-US"/>
              <a:t>Pátá úroveň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5D18B901-50A7-4CB9-B050-B8D8BF2C27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8B68760F-084B-4A09-A16C-784E72FF2D2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91C3ECC2-0819-44E9-99A1-D7FAB31616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3372B9A6-D5C2-499E-B9F4-8D0FCCE92A8C}" type="slidenum">
              <a:rPr lang="cs-CZ" altLang="en-US"/>
              <a:pPr/>
              <a:t>‹#›</a:t>
            </a:fld>
            <a:endParaRPr lang="cs-CZ" altLang="en-US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37B03DAE-6597-47C5-A342-E1E2B721EDE9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>
              <a:extLst>
                <a:ext uri="{FF2B5EF4-FFF2-40B4-BE49-F238E27FC236}">
                  <a16:creationId xmlns:a16="http://schemas.microsoft.com/office/drawing/2014/main" id="{7914341A-B4B4-4950-AAE3-35CC29E98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4" name="Oval 10">
              <a:extLst>
                <a:ext uri="{FF2B5EF4-FFF2-40B4-BE49-F238E27FC236}">
                  <a16:creationId xmlns:a16="http://schemas.microsoft.com/office/drawing/2014/main" id="{C5B8D03B-E7C6-42E7-B54F-A1007E8AA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5" name="Oval 11">
              <a:extLst>
                <a:ext uri="{FF2B5EF4-FFF2-40B4-BE49-F238E27FC236}">
                  <a16:creationId xmlns:a16="http://schemas.microsoft.com/office/drawing/2014/main" id="{E0571E72-B3C4-4354-9E2A-9879EB05C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6" name="Oval 12">
              <a:extLst>
                <a:ext uri="{FF2B5EF4-FFF2-40B4-BE49-F238E27FC236}">
                  <a16:creationId xmlns:a16="http://schemas.microsoft.com/office/drawing/2014/main" id="{CB248315-5040-4160-86B7-BCC29C364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7" name="Oval 13">
              <a:extLst>
                <a:ext uri="{FF2B5EF4-FFF2-40B4-BE49-F238E27FC236}">
                  <a16:creationId xmlns:a16="http://schemas.microsoft.com/office/drawing/2014/main" id="{C63D0494-0378-45C6-A2A2-8D21FE687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8" name="Oval 14">
              <a:extLst>
                <a:ext uri="{FF2B5EF4-FFF2-40B4-BE49-F238E27FC236}">
                  <a16:creationId xmlns:a16="http://schemas.microsoft.com/office/drawing/2014/main" id="{E7DBB912-FD51-4BCC-8D70-3051775A8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39" name="Oval 15">
              <a:extLst>
                <a:ext uri="{FF2B5EF4-FFF2-40B4-BE49-F238E27FC236}">
                  <a16:creationId xmlns:a16="http://schemas.microsoft.com/office/drawing/2014/main" id="{82C60A8D-E16E-47A5-B345-91DC23F1A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6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0" name="Oval 16">
              <a:extLst>
                <a:ext uri="{FF2B5EF4-FFF2-40B4-BE49-F238E27FC236}">
                  <a16:creationId xmlns:a16="http://schemas.microsoft.com/office/drawing/2014/main" id="{AD576D2E-3A16-4B6D-8DE4-AB91DF84E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1" name="Oval 17">
              <a:extLst>
                <a:ext uri="{FF2B5EF4-FFF2-40B4-BE49-F238E27FC236}">
                  <a16:creationId xmlns:a16="http://schemas.microsoft.com/office/drawing/2014/main" id="{00CA1125-C15F-42B8-996C-8BADFC7F5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2" name="Oval 18">
              <a:extLst>
                <a:ext uri="{FF2B5EF4-FFF2-40B4-BE49-F238E27FC236}">
                  <a16:creationId xmlns:a16="http://schemas.microsoft.com/office/drawing/2014/main" id="{1CD5B0B6-DC5E-4130-ADB9-44A8A48A9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3" name="Oval 19">
              <a:extLst>
                <a:ext uri="{FF2B5EF4-FFF2-40B4-BE49-F238E27FC236}">
                  <a16:creationId xmlns:a16="http://schemas.microsoft.com/office/drawing/2014/main" id="{A6562E99-4E9F-4196-99A3-F99EAF019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6" cy="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4" name="Oval 20">
              <a:extLst>
                <a:ext uri="{FF2B5EF4-FFF2-40B4-BE49-F238E27FC236}">
                  <a16:creationId xmlns:a16="http://schemas.microsoft.com/office/drawing/2014/main" id="{2D5844B3-D497-41D9-BEA5-6B480001C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5" name="Oval 21">
              <a:extLst>
                <a:ext uri="{FF2B5EF4-FFF2-40B4-BE49-F238E27FC236}">
                  <a16:creationId xmlns:a16="http://schemas.microsoft.com/office/drawing/2014/main" id="{4757B029-79E9-4562-ABD5-F9E4B42CF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6" name="Oval 22">
              <a:extLst>
                <a:ext uri="{FF2B5EF4-FFF2-40B4-BE49-F238E27FC236}">
                  <a16:creationId xmlns:a16="http://schemas.microsoft.com/office/drawing/2014/main" id="{B340ADB2-C685-4F2A-9132-504FA9B27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7" name="Oval 23">
              <a:extLst>
                <a:ext uri="{FF2B5EF4-FFF2-40B4-BE49-F238E27FC236}">
                  <a16:creationId xmlns:a16="http://schemas.microsoft.com/office/drawing/2014/main" id="{CE18F277-274A-4E9F-924F-6E2904E0D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8" name="Oval 24">
              <a:extLst>
                <a:ext uri="{FF2B5EF4-FFF2-40B4-BE49-F238E27FC236}">
                  <a16:creationId xmlns:a16="http://schemas.microsoft.com/office/drawing/2014/main" id="{B192BC71-9ADC-4518-A4EC-DF8AE4217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49" name="Oval 25">
              <a:extLst>
                <a:ext uri="{FF2B5EF4-FFF2-40B4-BE49-F238E27FC236}">
                  <a16:creationId xmlns:a16="http://schemas.microsoft.com/office/drawing/2014/main" id="{051051ED-B06B-4E0F-9FA5-C9D2614AA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0" name="Oval 26">
              <a:extLst>
                <a:ext uri="{FF2B5EF4-FFF2-40B4-BE49-F238E27FC236}">
                  <a16:creationId xmlns:a16="http://schemas.microsoft.com/office/drawing/2014/main" id="{2FF933CD-CFB1-4C23-B896-B8D36296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1" name="Oval 27">
              <a:extLst>
                <a:ext uri="{FF2B5EF4-FFF2-40B4-BE49-F238E27FC236}">
                  <a16:creationId xmlns:a16="http://schemas.microsoft.com/office/drawing/2014/main" id="{182EC0F1-F141-4833-8645-7100E5E0C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2" name="Oval 28">
              <a:extLst>
                <a:ext uri="{FF2B5EF4-FFF2-40B4-BE49-F238E27FC236}">
                  <a16:creationId xmlns:a16="http://schemas.microsoft.com/office/drawing/2014/main" id="{BCD57389-7105-42C2-9AA4-787614F8C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3" name="Oval 29">
              <a:extLst>
                <a:ext uri="{FF2B5EF4-FFF2-40B4-BE49-F238E27FC236}">
                  <a16:creationId xmlns:a16="http://schemas.microsoft.com/office/drawing/2014/main" id="{773D9874-D935-4C70-89EB-5BAA0C5C0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4" name="Oval 30">
              <a:extLst>
                <a:ext uri="{FF2B5EF4-FFF2-40B4-BE49-F238E27FC236}">
                  <a16:creationId xmlns:a16="http://schemas.microsoft.com/office/drawing/2014/main" id="{88B7E86E-84E0-4468-8DE9-8ECD08B3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5" name="Oval 31">
              <a:extLst>
                <a:ext uri="{FF2B5EF4-FFF2-40B4-BE49-F238E27FC236}">
                  <a16:creationId xmlns:a16="http://schemas.microsoft.com/office/drawing/2014/main" id="{5BDF4D21-1384-4DEA-87E8-9AB85734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6" name="Oval 32">
              <a:extLst>
                <a:ext uri="{FF2B5EF4-FFF2-40B4-BE49-F238E27FC236}">
                  <a16:creationId xmlns:a16="http://schemas.microsoft.com/office/drawing/2014/main" id="{8193D3CB-9A73-4180-B9C7-F21EFEC49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7" name="Oval 33">
              <a:extLst>
                <a:ext uri="{FF2B5EF4-FFF2-40B4-BE49-F238E27FC236}">
                  <a16:creationId xmlns:a16="http://schemas.microsoft.com/office/drawing/2014/main" id="{29CA1C41-05B6-4E71-8C4D-5AF6E24B4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6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8" name="Oval 34">
              <a:extLst>
                <a:ext uri="{FF2B5EF4-FFF2-40B4-BE49-F238E27FC236}">
                  <a16:creationId xmlns:a16="http://schemas.microsoft.com/office/drawing/2014/main" id="{2EB70E99-22DB-4B8C-91DF-9BF3CAE07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59" name="Oval 35">
              <a:extLst>
                <a:ext uri="{FF2B5EF4-FFF2-40B4-BE49-F238E27FC236}">
                  <a16:creationId xmlns:a16="http://schemas.microsoft.com/office/drawing/2014/main" id="{5D8ED4FC-49B5-41B8-8327-708D0B694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0" name="Oval 36">
              <a:extLst>
                <a:ext uri="{FF2B5EF4-FFF2-40B4-BE49-F238E27FC236}">
                  <a16:creationId xmlns:a16="http://schemas.microsoft.com/office/drawing/2014/main" id="{705D4CFB-1914-4121-8C41-40B8695D6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1" name="Oval 37">
              <a:extLst>
                <a:ext uri="{FF2B5EF4-FFF2-40B4-BE49-F238E27FC236}">
                  <a16:creationId xmlns:a16="http://schemas.microsoft.com/office/drawing/2014/main" id="{B52EE51A-F0FD-48F0-8DFB-52CAA171D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6" cy="7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2" name="Oval 38">
              <a:extLst>
                <a:ext uri="{FF2B5EF4-FFF2-40B4-BE49-F238E27FC236}">
                  <a16:creationId xmlns:a16="http://schemas.microsoft.com/office/drawing/2014/main" id="{443E3C78-E634-4DF6-AC38-CA6F71C0C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  <p:sp>
          <p:nvSpPr>
            <p:cNvPr id="1063" name="Oval 39">
              <a:extLst>
                <a:ext uri="{FF2B5EF4-FFF2-40B4-BE49-F238E27FC236}">
                  <a16:creationId xmlns:a16="http://schemas.microsoft.com/office/drawing/2014/main" id="{FBE71FE6-974B-452A-9C3E-02483DDB3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6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cs-CZ" altLang="cs-CZ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7D3B4DA-22DF-4429-96D7-BABA36F2DE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Vícejádrové procesory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3BCA147-C2E4-4638-9A88-B3527F5DECC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Intel Core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B1A29F-2B25-4E35-BF1A-437F52EE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Procesory x86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E416D7A-FDBD-4010-B455-4FF8BA503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/>
              <a:t>Architektura Intel </a:t>
            </a:r>
            <a:r>
              <a:rPr lang="cs-CZ" sz="1800" dirty="0" err="1"/>
              <a:t>Core</a:t>
            </a:r>
            <a:r>
              <a:rPr lang="cs-CZ" sz="1800" dirty="0"/>
              <a:t> je 8. generací procesorů rodiny x86</a:t>
            </a:r>
          </a:p>
          <a:p>
            <a:endParaRPr lang="cs-CZ" sz="1800" dirty="0"/>
          </a:p>
          <a:p>
            <a:pPr>
              <a:buFont typeface="+mj-lt"/>
              <a:buAutoNum type="arabicPeriod"/>
            </a:pPr>
            <a:r>
              <a:rPr lang="cs-CZ" sz="1800" dirty="0"/>
              <a:t>8086</a:t>
            </a:r>
          </a:p>
          <a:p>
            <a:pPr>
              <a:buFont typeface="+mj-lt"/>
              <a:buAutoNum type="arabicPeriod"/>
            </a:pPr>
            <a:r>
              <a:rPr lang="cs-CZ" sz="1800" dirty="0"/>
              <a:t>80286</a:t>
            </a:r>
          </a:p>
          <a:p>
            <a:pPr>
              <a:buFont typeface="+mj-lt"/>
              <a:buAutoNum type="arabicPeriod"/>
            </a:pPr>
            <a:r>
              <a:rPr lang="cs-CZ" sz="1800" dirty="0"/>
              <a:t>80386</a:t>
            </a:r>
          </a:p>
          <a:p>
            <a:pPr>
              <a:buFont typeface="+mj-lt"/>
              <a:buAutoNum type="arabicPeriod"/>
            </a:pPr>
            <a:r>
              <a:rPr lang="cs-CZ" sz="1800" dirty="0"/>
              <a:t>80486</a:t>
            </a:r>
          </a:p>
          <a:p>
            <a:pPr>
              <a:buFont typeface="+mj-lt"/>
              <a:buAutoNum type="arabicPeriod"/>
            </a:pPr>
            <a:r>
              <a:rPr lang="cs-CZ" sz="1800" dirty="0"/>
              <a:t>Pentium</a:t>
            </a:r>
          </a:p>
          <a:p>
            <a:pPr>
              <a:buFont typeface="+mj-lt"/>
              <a:buAutoNum type="arabicPeriod"/>
            </a:pPr>
            <a:r>
              <a:rPr lang="cs-CZ" sz="1800" dirty="0"/>
              <a:t>Pentium PRO</a:t>
            </a:r>
          </a:p>
          <a:p>
            <a:pPr lvl="1"/>
            <a:r>
              <a:rPr lang="cs-CZ" sz="1400" dirty="0"/>
              <a:t>Pentium MMX</a:t>
            </a:r>
          </a:p>
          <a:p>
            <a:pPr lvl="1"/>
            <a:r>
              <a:rPr lang="cs-CZ" sz="1400" dirty="0"/>
              <a:t>Pentium II</a:t>
            </a:r>
          </a:p>
          <a:p>
            <a:pPr lvl="1"/>
            <a:r>
              <a:rPr lang="cs-CZ" sz="1400" dirty="0"/>
              <a:t>Pentium III</a:t>
            </a:r>
          </a:p>
          <a:p>
            <a:pPr lvl="1"/>
            <a:r>
              <a:rPr lang="cs-CZ" sz="1400" dirty="0"/>
              <a:t>Pentium M</a:t>
            </a:r>
          </a:p>
          <a:p>
            <a:pPr>
              <a:buFont typeface="+mj-lt"/>
              <a:buAutoNum type="arabicPeriod"/>
            </a:pPr>
            <a:r>
              <a:rPr lang="cs-CZ" sz="1800" dirty="0"/>
              <a:t>Pentium IV</a:t>
            </a:r>
          </a:p>
          <a:p>
            <a:pPr>
              <a:buFont typeface="+mj-lt"/>
              <a:buAutoNum type="arabicPeriod"/>
            </a:pPr>
            <a:r>
              <a:rPr lang="cs-CZ" sz="1800" dirty="0"/>
              <a:t>Intel </a:t>
            </a:r>
            <a:r>
              <a:rPr lang="cs-CZ" sz="1800" dirty="0" err="1"/>
              <a:t>Core</a:t>
            </a:r>
            <a:endParaRPr lang="cs-CZ" sz="1800" dirty="0"/>
          </a:p>
        </p:txBody>
      </p:sp>
    </p:spTree>
    <p:extLst>
      <p:ext uri="{BB962C8B-B14F-4D97-AF65-F5344CB8AC3E}">
        <p14:creationId xmlns:p14="http://schemas.microsoft.com/office/powerpoint/2010/main" val="480874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00CBE7-4C81-4649-B059-7547D17A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Procesory Intel </a:t>
            </a:r>
            <a:r>
              <a:rPr lang="cs-CZ" dirty="0" err="1"/>
              <a:t>Core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87B7F1E-8A2B-4733-B4CD-7A9A8B8AB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6499"/>
          </a:xfrm>
        </p:spPr>
        <p:txBody>
          <a:bodyPr/>
          <a:lstStyle/>
          <a:p>
            <a:r>
              <a:rPr lang="cs-CZ" sz="1800" dirty="0"/>
              <a:t>Všechny další mikroprocesory až do současnosti se označují jako </a:t>
            </a:r>
            <a:r>
              <a:rPr lang="cs-CZ" sz="1800" b="1" dirty="0" err="1"/>
              <a:t>IntelCore</a:t>
            </a:r>
            <a:endParaRPr lang="cs-CZ" sz="1800" b="1" dirty="0"/>
          </a:p>
          <a:p>
            <a:pPr marL="0" indent="0">
              <a:buNone/>
            </a:pPr>
            <a:r>
              <a:rPr lang="cs-CZ" sz="1800" dirty="0"/>
              <a:t>Procesory </a:t>
            </a:r>
            <a:r>
              <a:rPr lang="cs-CZ" sz="1800" b="1" dirty="0"/>
              <a:t>Intel </a:t>
            </a:r>
            <a:r>
              <a:rPr lang="cs-CZ" sz="1800" b="1" dirty="0" err="1"/>
              <a:t>Core</a:t>
            </a:r>
            <a:r>
              <a:rPr lang="cs-CZ" sz="1800" b="1" dirty="0"/>
              <a:t> </a:t>
            </a:r>
            <a:r>
              <a:rPr lang="cs-CZ" sz="1800" dirty="0"/>
              <a:t>pak mají několik generací</a:t>
            </a:r>
          </a:p>
          <a:p>
            <a:r>
              <a:rPr lang="cs-CZ" sz="1400" dirty="0"/>
              <a:t>Intel </a:t>
            </a:r>
            <a:r>
              <a:rPr lang="cs-CZ" sz="1400" dirty="0" err="1"/>
              <a:t>Core</a:t>
            </a:r>
            <a:r>
              <a:rPr lang="cs-CZ" sz="1400" dirty="0"/>
              <a:t> 	(2006)</a:t>
            </a:r>
          </a:p>
          <a:p>
            <a:r>
              <a:rPr lang="cs-CZ" sz="1400" dirty="0" err="1"/>
              <a:t>Penryn</a:t>
            </a:r>
            <a:r>
              <a:rPr lang="cs-CZ" sz="1400" dirty="0"/>
              <a:t>  	(2007)</a:t>
            </a:r>
          </a:p>
          <a:p>
            <a:r>
              <a:rPr lang="cs-CZ" sz="1400" dirty="0" err="1"/>
              <a:t>Nehalem</a:t>
            </a:r>
            <a:r>
              <a:rPr lang="cs-CZ" sz="1400" dirty="0"/>
              <a:t>	(2007)</a:t>
            </a:r>
          </a:p>
          <a:p>
            <a:r>
              <a:rPr lang="cs-CZ" sz="1400" dirty="0" err="1"/>
              <a:t>Westmere</a:t>
            </a:r>
            <a:r>
              <a:rPr lang="cs-CZ" sz="1400" dirty="0"/>
              <a:t>	(2008)	</a:t>
            </a:r>
          </a:p>
          <a:p>
            <a:r>
              <a:rPr lang="cs-CZ" sz="1400" dirty="0" err="1"/>
              <a:t>SandyBridge</a:t>
            </a:r>
            <a:r>
              <a:rPr lang="cs-CZ" sz="1400" dirty="0"/>
              <a:t>	(2010)</a:t>
            </a:r>
          </a:p>
          <a:p>
            <a:r>
              <a:rPr lang="cs-CZ" sz="1400" dirty="0" err="1"/>
              <a:t>IvyBridge</a:t>
            </a:r>
            <a:r>
              <a:rPr lang="cs-CZ" sz="1400" dirty="0"/>
              <a:t>	(2012)</a:t>
            </a:r>
          </a:p>
          <a:p>
            <a:r>
              <a:rPr lang="cs-CZ" sz="1400" dirty="0" err="1"/>
              <a:t>Haswell</a:t>
            </a:r>
            <a:r>
              <a:rPr lang="cs-CZ" sz="1400" dirty="0"/>
              <a:t>	(2013)</a:t>
            </a:r>
          </a:p>
          <a:p>
            <a:r>
              <a:rPr lang="cs-CZ" sz="1400" dirty="0" err="1"/>
              <a:t>Broadwell</a:t>
            </a:r>
            <a:r>
              <a:rPr lang="cs-CZ" sz="1400" dirty="0"/>
              <a:t>	(2014)</a:t>
            </a:r>
          </a:p>
          <a:p>
            <a:r>
              <a:rPr lang="cs-CZ" sz="1400" dirty="0" err="1"/>
              <a:t>Skylake</a:t>
            </a:r>
            <a:r>
              <a:rPr lang="cs-CZ" sz="1400" dirty="0"/>
              <a:t>	(2015)</a:t>
            </a:r>
          </a:p>
          <a:p>
            <a:r>
              <a:rPr lang="cs-CZ" sz="1400" dirty="0"/>
              <a:t>Kaby-</a:t>
            </a:r>
            <a:r>
              <a:rPr lang="cs-CZ" sz="1400" dirty="0" err="1"/>
              <a:t>Lake</a:t>
            </a:r>
            <a:r>
              <a:rPr lang="cs-CZ" sz="1400" dirty="0"/>
              <a:t>	(2017)</a:t>
            </a:r>
          </a:p>
          <a:p>
            <a:r>
              <a:rPr lang="cs-CZ" sz="1400" dirty="0" err="1"/>
              <a:t>Coffee-Lake</a:t>
            </a:r>
            <a:r>
              <a:rPr lang="cs-CZ" sz="1400" dirty="0"/>
              <a:t>	(2018)</a:t>
            </a:r>
          </a:p>
          <a:p>
            <a:r>
              <a:rPr lang="cs-CZ" sz="1400" dirty="0" err="1"/>
              <a:t>Cannon-Lake</a:t>
            </a:r>
            <a:r>
              <a:rPr lang="cs-CZ" sz="1400" dirty="0"/>
              <a:t>	(2019)</a:t>
            </a:r>
          </a:p>
          <a:p>
            <a:r>
              <a:rPr lang="cs-CZ" sz="1400" dirty="0" err="1"/>
              <a:t>Ice-Lake</a:t>
            </a:r>
            <a:r>
              <a:rPr lang="cs-CZ" sz="1400" dirty="0"/>
              <a:t>	(2020)</a:t>
            </a:r>
          </a:p>
          <a:p>
            <a:r>
              <a:rPr lang="cs-CZ" sz="1400" dirty="0" err="1"/>
              <a:t>Rocket-Lake</a:t>
            </a:r>
            <a:r>
              <a:rPr lang="cs-CZ" sz="1400" dirty="0"/>
              <a:t>	(2020)</a:t>
            </a:r>
          </a:p>
          <a:p>
            <a:r>
              <a:rPr lang="cs-CZ" sz="1400" dirty="0" err="1"/>
              <a:t>Tiger-Lake</a:t>
            </a:r>
            <a:r>
              <a:rPr lang="cs-CZ" sz="1400" dirty="0"/>
              <a:t>	(2020)</a:t>
            </a:r>
          </a:p>
          <a:p>
            <a:r>
              <a:rPr lang="cs-CZ" sz="1400" dirty="0" err="1"/>
              <a:t>Alder-Lake</a:t>
            </a:r>
            <a:r>
              <a:rPr lang="cs-CZ" sz="1400" dirty="0"/>
              <a:t>	(2021)</a:t>
            </a:r>
          </a:p>
          <a:p>
            <a:r>
              <a:rPr lang="cs-CZ" sz="1400" dirty="0" err="1"/>
              <a:t>Raptor-Lake</a:t>
            </a:r>
            <a:r>
              <a:rPr lang="cs-CZ" sz="1400" dirty="0"/>
              <a:t>	(2022)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030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C97B35F-B1CE-4FB7-8EA1-7151E684A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1289" y="79375"/>
            <a:ext cx="7543800" cy="1295400"/>
          </a:xfrm>
        </p:spPr>
        <p:txBody>
          <a:bodyPr/>
          <a:lstStyle/>
          <a:p>
            <a:pPr eaLnBrk="1" hangingPunct="1"/>
            <a:r>
              <a:rPr lang="cs-CZ" altLang="cs-CZ" dirty="0"/>
              <a:t>Architektura </a:t>
            </a:r>
            <a:r>
              <a:rPr lang="cs-CZ" altLang="cs-CZ" dirty="0" err="1"/>
              <a:t>Nehalem</a:t>
            </a:r>
            <a:endParaRPr lang="cs-CZ" altLang="cs-CZ" dirty="0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37DB403-4BF1-43D0-84F9-7AA02C8E80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800" dirty="0"/>
              <a:t>Architektura </a:t>
            </a:r>
            <a:r>
              <a:rPr lang="cs-CZ" altLang="cs-CZ" sz="1800" b="1" dirty="0" err="1"/>
              <a:t>Nehalem</a:t>
            </a:r>
            <a:r>
              <a:rPr lang="cs-CZ" altLang="cs-CZ" sz="1800" b="1" dirty="0"/>
              <a:t> – </a:t>
            </a:r>
            <a:r>
              <a:rPr lang="cs-CZ" altLang="cs-CZ" sz="1800" dirty="0"/>
              <a:t>v roce 2007 podstatné zdokonalení původní architektury Intel </a:t>
            </a:r>
            <a:r>
              <a:rPr lang="cs-CZ" altLang="cs-CZ" sz="1800" dirty="0" err="1"/>
              <a:t>Core</a:t>
            </a:r>
            <a:endParaRPr lang="cs-CZ" altLang="cs-CZ" sz="1800" dirty="0"/>
          </a:p>
          <a:p>
            <a:pPr eaLnBrk="1" hangingPunct="1"/>
            <a:r>
              <a:rPr lang="cs-CZ" altLang="cs-CZ" sz="1800" dirty="0"/>
              <a:t>4-jádrový procesor obsahuje </a:t>
            </a:r>
            <a:r>
              <a:rPr lang="cs-CZ" altLang="cs-CZ" sz="1800" b="1" dirty="0"/>
              <a:t>731 milionů</a:t>
            </a:r>
            <a:r>
              <a:rPr lang="cs-CZ" altLang="cs-CZ" sz="1800" dirty="0"/>
              <a:t> tranzistorů (včetně </a:t>
            </a:r>
            <a:r>
              <a:rPr lang="cs-CZ" altLang="cs-CZ" sz="1800" dirty="0" err="1"/>
              <a:t>cache</a:t>
            </a:r>
            <a:r>
              <a:rPr lang="cs-CZ" altLang="cs-CZ" sz="1800" dirty="0"/>
              <a:t>)</a:t>
            </a:r>
          </a:p>
          <a:p>
            <a:pPr eaLnBrk="1" hangingPunct="1"/>
            <a:r>
              <a:rPr lang="cs-CZ" altLang="cs-CZ" sz="1800" b="1" dirty="0"/>
              <a:t>Turbo Mode</a:t>
            </a:r>
            <a:r>
              <a:rPr lang="cs-CZ" altLang="cs-CZ" sz="1800" dirty="0"/>
              <a:t> pro zvýšení výkonu </a:t>
            </a:r>
            <a:r>
              <a:rPr lang="cs-CZ" altLang="cs-CZ" sz="1800" b="1" dirty="0" err="1"/>
              <a:t>singlethreaded</a:t>
            </a:r>
            <a:r>
              <a:rPr lang="cs-CZ" altLang="cs-CZ" sz="1800" dirty="0"/>
              <a:t> aplikací (přetaktování za běhu)</a:t>
            </a:r>
          </a:p>
          <a:p>
            <a:pPr eaLnBrk="1" hangingPunct="1"/>
            <a:r>
              <a:rPr lang="cs-CZ" altLang="cs-CZ" sz="1800" dirty="0"/>
              <a:t>nové instrukce </a:t>
            </a:r>
            <a:r>
              <a:rPr lang="cs-CZ" altLang="cs-CZ" sz="1800" b="1" dirty="0"/>
              <a:t>SSE 4.2</a:t>
            </a:r>
            <a:r>
              <a:rPr lang="cs-CZ" altLang="cs-CZ" sz="1800" dirty="0"/>
              <a:t>  </a:t>
            </a:r>
          </a:p>
          <a:p>
            <a:pPr eaLnBrk="1" hangingPunct="1"/>
            <a:r>
              <a:rPr lang="cs-CZ" altLang="cs-CZ" sz="1800" dirty="0"/>
              <a:t>procesor je silně zaměřen na </a:t>
            </a:r>
            <a:r>
              <a:rPr lang="cs-CZ" altLang="cs-CZ" sz="1800" b="1" dirty="0" err="1"/>
              <a:t>multithreading</a:t>
            </a:r>
            <a:r>
              <a:rPr lang="cs-CZ" altLang="cs-CZ" sz="1800" dirty="0"/>
              <a:t> - každé jádro </a:t>
            </a:r>
            <a:r>
              <a:rPr lang="cs-CZ" altLang="cs-CZ" sz="1800" dirty="0" err="1"/>
              <a:t>Nehalemu</a:t>
            </a:r>
            <a:r>
              <a:rPr lang="cs-CZ" altLang="cs-CZ" sz="1800" dirty="0"/>
              <a:t> je schopné zpracovávat dvě vlákna (</a:t>
            </a:r>
            <a:r>
              <a:rPr lang="cs-CZ" altLang="cs-CZ" sz="1800" dirty="0" err="1"/>
              <a:t>čtyřjádro</a:t>
            </a:r>
            <a:r>
              <a:rPr lang="cs-CZ" altLang="cs-CZ" sz="1800" dirty="0"/>
              <a:t> tedy zvládne osm </a:t>
            </a:r>
            <a:r>
              <a:rPr lang="cs-CZ" altLang="cs-CZ" sz="1800" dirty="0" err="1"/>
              <a:t>threadů</a:t>
            </a:r>
            <a:r>
              <a:rPr lang="cs-CZ" altLang="cs-CZ" sz="1800" dirty="0"/>
              <a:t>) </a:t>
            </a:r>
          </a:p>
          <a:p>
            <a:pPr eaLnBrk="1" hangingPunct="1"/>
            <a:r>
              <a:rPr lang="cs-CZ" altLang="cs-CZ" sz="1800" dirty="0"/>
              <a:t>Intel tvrdí: </a:t>
            </a:r>
            <a:r>
              <a:rPr lang="cs-CZ" altLang="cs-CZ" sz="1800" i="1" dirty="0"/>
              <a:t>„</a:t>
            </a:r>
            <a:r>
              <a:rPr lang="cs-CZ" altLang="cs-CZ" sz="1800" i="1" dirty="0" err="1"/>
              <a:t>Nehalem</a:t>
            </a:r>
            <a:r>
              <a:rPr lang="cs-CZ" altLang="cs-CZ" sz="1800" i="1" dirty="0"/>
              <a:t> přináší stejné jádro pro všechny segmenty trhu, vysoký výkon a </a:t>
            </a:r>
            <a:r>
              <a:rPr lang="cs-CZ" altLang="cs-CZ" sz="1800" b="1" i="1" dirty="0"/>
              <a:t>škálovatelnost</a:t>
            </a:r>
            <a:r>
              <a:rPr lang="cs-CZ" altLang="cs-CZ" sz="1800" i="1" dirty="0"/>
              <a:t> při zachování spotřeby minulé generace procesorů“ </a:t>
            </a:r>
          </a:p>
          <a:p>
            <a:pPr eaLnBrk="1" hangingPunct="1"/>
            <a:r>
              <a:rPr lang="cs-CZ" altLang="cs-CZ" sz="1800" b="1" dirty="0"/>
              <a:t>Škálovatelnost </a:t>
            </a:r>
            <a:r>
              <a:rPr lang="cs-CZ" altLang="cs-CZ" sz="1800" dirty="0"/>
              <a:t>– možnost výroby různě výkonných konfigurací procesoru se stejným jádrem </a:t>
            </a:r>
            <a:r>
              <a:rPr lang="cs-CZ" altLang="cs-CZ" sz="1800" dirty="0" err="1"/>
              <a:t>Nehalem</a:t>
            </a:r>
            <a:r>
              <a:rPr lang="cs-CZ" altLang="cs-CZ" sz="1800" dirty="0"/>
              <a:t> (různá </a:t>
            </a:r>
            <a:r>
              <a:rPr lang="cs-CZ" altLang="cs-CZ" sz="1800" dirty="0" err="1"/>
              <a:t>Cache</a:t>
            </a:r>
            <a:r>
              <a:rPr lang="cs-CZ" altLang="cs-CZ" sz="1800" dirty="0"/>
              <a:t>, frekvence, příkon…)</a:t>
            </a:r>
          </a:p>
          <a:p>
            <a:pPr eaLnBrk="1" hangingPunct="1"/>
            <a:r>
              <a:rPr lang="cs-CZ" altLang="cs-CZ" sz="1800" b="1" dirty="0"/>
              <a:t>FSB</a:t>
            </a:r>
            <a:r>
              <a:rPr lang="cs-CZ" altLang="cs-CZ" sz="1800" dirty="0"/>
              <a:t> sběrnici nahrazuje </a:t>
            </a:r>
            <a:r>
              <a:rPr lang="cs-CZ" altLang="cs-CZ" sz="1800" b="1" dirty="0"/>
              <a:t>QPI</a:t>
            </a:r>
            <a:r>
              <a:rPr lang="cs-CZ" altLang="cs-CZ" sz="1800" dirty="0"/>
              <a:t> (</a:t>
            </a:r>
            <a:r>
              <a:rPr lang="cs-CZ" altLang="cs-CZ" sz="1800" dirty="0" err="1"/>
              <a:t>QuickPath</a:t>
            </a:r>
            <a:r>
              <a:rPr lang="cs-CZ" altLang="cs-CZ" sz="1800" dirty="0"/>
              <a:t> </a:t>
            </a:r>
            <a:r>
              <a:rPr lang="cs-CZ" altLang="cs-CZ" sz="1800" dirty="0" err="1"/>
              <a:t>Interconnect</a:t>
            </a:r>
            <a:r>
              <a:rPr lang="cs-CZ" altLang="cs-CZ" sz="1800" dirty="0"/>
              <a:t>), která je full-duplexní</a:t>
            </a:r>
          </a:p>
          <a:p>
            <a:pPr eaLnBrk="1" hangingPunct="1"/>
            <a:r>
              <a:rPr lang="cs-CZ" altLang="cs-CZ" sz="1800" dirty="0"/>
              <a:t>Výkon </a:t>
            </a:r>
            <a:r>
              <a:rPr lang="cs-CZ" altLang="cs-CZ" sz="1800" b="1" dirty="0" err="1"/>
              <a:t>QuickPath</a:t>
            </a:r>
            <a:r>
              <a:rPr lang="cs-CZ" altLang="cs-CZ" sz="1800" dirty="0"/>
              <a:t> sběrnice je 4,8 až 6,4 </a:t>
            </a:r>
            <a:r>
              <a:rPr lang="cs-CZ" altLang="cs-CZ" sz="1800" dirty="0" err="1"/>
              <a:t>Gtakt</a:t>
            </a:r>
            <a:r>
              <a:rPr lang="cs-CZ" altLang="cs-CZ" sz="1800" dirty="0"/>
              <a:t>/s na linku (možná konfigurace je 5, 10 a 20 bit), s celkovou propustností až 25,6 GB/s. </a:t>
            </a:r>
          </a:p>
          <a:p>
            <a:pPr eaLnBrk="1" hangingPunct="1">
              <a:lnSpc>
                <a:spcPct val="80000"/>
              </a:lnSpc>
            </a:pPr>
            <a:endParaRPr lang="cs-CZ" altLang="cs-CZ" sz="1500" dirty="0"/>
          </a:p>
          <a:p>
            <a:pPr eaLnBrk="1" hangingPunct="1">
              <a:lnSpc>
                <a:spcPct val="80000"/>
              </a:lnSpc>
            </a:pPr>
            <a:endParaRPr lang="cs-CZ" altLang="cs-CZ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D72B606-D0A8-44BE-9F34-501E9F676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Intel </a:t>
            </a:r>
            <a:r>
              <a:rPr lang="cs-CZ" altLang="cs-CZ" dirty="0" err="1"/>
              <a:t>Core</a:t>
            </a:r>
            <a:r>
              <a:rPr lang="cs-CZ" altLang="cs-CZ" dirty="0"/>
              <a:t> </a:t>
            </a:r>
            <a:r>
              <a:rPr lang="cs-CZ" altLang="cs-CZ" dirty="0" err="1"/>
              <a:t>Nehalem</a:t>
            </a:r>
            <a:endParaRPr lang="cs-CZ" altLang="cs-CZ" dirty="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7ACB5B8-79C1-4604-9D18-2C53A633D9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800" b="1" dirty="0"/>
              <a:t>16-stupňový </a:t>
            </a:r>
            <a:r>
              <a:rPr lang="cs-CZ" altLang="cs-CZ" sz="1800" b="1" dirty="0" err="1"/>
              <a:t>pipelining</a:t>
            </a:r>
            <a:r>
              <a:rPr lang="cs-CZ" altLang="cs-CZ" sz="1800" b="1" dirty="0"/>
              <a:t> </a:t>
            </a:r>
            <a:r>
              <a:rPr lang="cs-CZ" altLang="cs-CZ" sz="1800" dirty="0"/>
              <a:t>– počet stupňů vzrostl jen kvůli větším rozměrům </a:t>
            </a:r>
            <a:r>
              <a:rPr lang="cs-CZ" altLang="cs-CZ" sz="1800" dirty="0" err="1"/>
              <a:t>chipu</a:t>
            </a:r>
            <a:r>
              <a:rPr lang="cs-CZ" altLang="cs-CZ" sz="1800" dirty="0"/>
              <a:t>, aby signál stíhal doputovat během jednoho taktu z jedné sekce procesoru do další</a:t>
            </a:r>
          </a:p>
          <a:p>
            <a:pPr eaLnBrk="1" hangingPunct="1"/>
            <a:r>
              <a:rPr lang="cs-CZ" altLang="cs-CZ" sz="1800" dirty="0" err="1"/>
              <a:t>Nehalem</a:t>
            </a:r>
            <a:r>
              <a:rPr lang="cs-CZ" altLang="cs-CZ" sz="1800" dirty="0"/>
              <a:t> podědil </a:t>
            </a:r>
            <a:r>
              <a:rPr lang="cs-CZ" altLang="cs-CZ" sz="1800" b="1" dirty="0"/>
              <a:t>fúzování makroinstrukcí</a:t>
            </a:r>
            <a:r>
              <a:rPr lang="cs-CZ" altLang="cs-CZ" sz="1800" dirty="0"/>
              <a:t> po </a:t>
            </a:r>
            <a:r>
              <a:rPr lang="cs-CZ" altLang="cs-CZ" sz="1800" dirty="0" err="1"/>
              <a:t>IntelCore</a:t>
            </a:r>
            <a:r>
              <a:rPr lang="cs-CZ" altLang="cs-CZ" sz="1800" dirty="0"/>
              <a:t>  a dále jej rozšiřuje  </a:t>
            </a:r>
          </a:p>
          <a:p>
            <a:pPr eaLnBrk="1" hangingPunct="1"/>
            <a:r>
              <a:rPr lang="cs-CZ" altLang="cs-CZ" sz="1800" dirty="0"/>
              <a:t>Přibylo fúzování i v </a:t>
            </a:r>
            <a:r>
              <a:rPr lang="cs-CZ" altLang="cs-CZ" sz="1800" b="1" dirty="0"/>
              <a:t>64bit režimu</a:t>
            </a:r>
            <a:r>
              <a:rPr lang="cs-CZ" altLang="cs-CZ" sz="1800" dirty="0"/>
              <a:t> (</a:t>
            </a:r>
            <a:r>
              <a:rPr lang="cs-CZ" altLang="cs-CZ" sz="1800" dirty="0" err="1"/>
              <a:t>Core</a:t>
            </a:r>
            <a:r>
              <a:rPr lang="cs-CZ" altLang="cs-CZ" sz="1800" dirty="0"/>
              <a:t> 2 umí pouze 32bit)</a:t>
            </a:r>
          </a:p>
          <a:p>
            <a:pPr eaLnBrk="1" hangingPunct="1"/>
            <a:r>
              <a:rPr lang="cs-CZ" altLang="cs-CZ" sz="1800" b="1" dirty="0"/>
              <a:t>LSD</a:t>
            </a:r>
            <a:r>
              <a:rPr lang="cs-CZ" altLang="cs-CZ" sz="1800" dirty="0"/>
              <a:t> (</a:t>
            </a:r>
            <a:r>
              <a:rPr lang="cs-CZ" altLang="cs-CZ" sz="1800" b="1" dirty="0" err="1"/>
              <a:t>Loop</a:t>
            </a:r>
            <a:r>
              <a:rPr lang="cs-CZ" altLang="cs-CZ" sz="1800" b="1" dirty="0"/>
              <a:t> Stream Detektor</a:t>
            </a:r>
            <a:r>
              <a:rPr lang="cs-CZ" altLang="cs-CZ" sz="1800" dirty="0"/>
              <a:t>) - umožnuje odhalit cyklus v probíhajícím kódu a zabránit tak opakovanému dekódování instrukcí a predikci větvení. </a:t>
            </a:r>
          </a:p>
          <a:p>
            <a:pPr eaLnBrk="1" hangingPunct="1"/>
            <a:r>
              <a:rPr lang="cs-CZ" altLang="cs-CZ" sz="1800" dirty="0"/>
              <a:t>LSD zvyšuje výkon v průběhu cyklu a na jeho základě také případně vypíná nepotřebnou logiku (jestliže se cyklus např. 1000x opakuje, dopředu víme, které jednotky procesoru budou kdy potřeba zapnout a které lze kdy vypnout)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EB37B7E-04CC-43B3-8816-D3A2D67BA4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 err="1"/>
              <a:t>Nehalem</a:t>
            </a:r>
            <a:r>
              <a:rPr lang="cs-CZ" altLang="cs-CZ" dirty="0"/>
              <a:t> – inkluzivní L3 </a:t>
            </a:r>
            <a:r>
              <a:rPr lang="cs-CZ" altLang="cs-CZ" dirty="0" err="1"/>
              <a:t>cache</a:t>
            </a:r>
            <a:endParaRPr lang="cs-CZ" altLang="cs-CZ" dirty="0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C2EF5B2-4013-44FE-99C3-028114FE78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Intel </a:t>
            </a:r>
            <a:r>
              <a:rPr lang="cs-CZ" altLang="cs-CZ" sz="1600" dirty="0" err="1"/>
              <a:t>Core</a:t>
            </a:r>
            <a:r>
              <a:rPr lang="cs-CZ" altLang="cs-CZ" sz="1600" dirty="0"/>
              <a:t> 2 obsahoval standardně 2 jádra s vlastní L1 </a:t>
            </a:r>
            <a:r>
              <a:rPr lang="cs-CZ" altLang="cs-CZ" sz="1600" dirty="0" err="1"/>
              <a:t>cache</a:t>
            </a:r>
            <a:r>
              <a:rPr lang="cs-CZ" altLang="cs-CZ" sz="1600" dirty="0"/>
              <a:t>, která mají L2 sdílenou mezi obě jádra (velikosti obvykle 6 MB)</a:t>
            </a:r>
          </a:p>
          <a:p>
            <a:pPr eaLnBrk="1" hangingPunct="1">
              <a:lnSpc>
                <a:spcPct val="80000"/>
              </a:lnSpc>
            </a:pPr>
            <a:endParaRPr lang="cs-CZ" altLang="cs-CZ" sz="16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 err="1"/>
              <a:t>Nehalem</a:t>
            </a:r>
            <a:r>
              <a:rPr lang="cs-CZ" altLang="cs-CZ" sz="1600" dirty="0"/>
              <a:t> má </a:t>
            </a:r>
            <a:r>
              <a:rPr lang="cs-CZ" altLang="cs-CZ" sz="1600" dirty="0" err="1"/>
              <a:t>cache</a:t>
            </a:r>
            <a:r>
              <a:rPr lang="cs-CZ" altLang="cs-CZ" sz="1600" dirty="0"/>
              <a:t>: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b="1" dirty="0"/>
              <a:t>32 kB L1 instrukční</a:t>
            </a:r>
            <a:r>
              <a:rPr lang="cs-CZ" altLang="cs-CZ" sz="1600" dirty="0"/>
              <a:t> a </a:t>
            </a:r>
            <a:r>
              <a:rPr lang="cs-CZ" altLang="cs-CZ" sz="1600" b="1" dirty="0"/>
              <a:t>32 kB L1 datové</a:t>
            </a:r>
            <a:r>
              <a:rPr lang="cs-CZ" altLang="cs-CZ" sz="1600" dirty="0"/>
              <a:t> </a:t>
            </a:r>
            <a:r>
              <a:rPr lang="cs-CZ" altLang="cs-CZ" sz="1600" dirty="0" err="1"/>
              <a:t>cache</a:t>
            </a:r>
            <a:r>
              <a:rPr lang="cs-CZ" altLang="cs-CZ" sz="1600" dirty="0"/>
              <a:t> (zpoždění 1T)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b="1" dirty="0"/>
              <a:t>L2 </a:t>
            </a:r>
            <a:r>
              <a:rPr lang="cs-CZ" altLang="cs-CZ" sz="1600" b="1" dirty="0" err="1"/>
              <a:t>Cache</a:t>
            </a:r>
            <a:r>
              <a:rPr lang="cs-CZ" altLang="cs-CZ" sz="1600" dirty="0"/>
              <a:t> má kapacitu sníženou na pouhých 256 kB na jádro (takže je 24x menší než u Intel </a:t>
            </a:r>
            <a:r>
              <a:rPr lang="cs-CZ" altLang="cs-CZ" sz="1600" dirty="0" err="1"/>
              <a:t>Core</a:t>
            </a:r>
            <a:r>
              <a:rPr lang="cs-CZ" altLang="cs-CZ" sz="1600" dirty="0"/>
              <a:t> – zpoždění 4T)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Nově je v </a:t>
            </a:r>
            <a:r>
              <a:rPr lang="cs-CZ" altLang="cs-CZ" sz="1600" dirty="0" err="1"/>
              <a:t>Nehalemu</a:t>
            </a:r>
            <a:r>
              <a:rPr lang="cs-CZ" altLang="cs-CZ" sz="1600" dirty="0"/>
              <a:t> velká </a:t>
            </a:r>
            <a:r>
              <a:rPr lang="cs-CZ" altLang="cs-CZ" sz="1600" b="1" dirty="0"/>
              <a:t>L3 </a:t>
            </a:r>
            <a:r>
              <a:rPr lang="cs-CZ" altLang="cs-CZ" sz="1600" b="1" dirty="0" err="1"/>
              <a:t>cache</a:t>
            </a:r>
            <a:r>
              <a:rPr lang="cs-CZ" altLang="cs-CZ" sz="1600" dirty="0"/>
              <a:t> (8MB u čtyřjádrové varianty) sdílená pro všechna jádra  - zpoždění 10T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b="1" dirty="0"/>
              <a:t>inkluzivní </a:t>
            </a:r>
            <a:r>
              <a:rPr lang="cs-CZ" altLang="cs-CZ" sz="1600" b="1" dirty="0" err="1"/>
              <a:t>cache</a:t>
            </a:r>
            <a:r>
              <a:rPr lang="cs-CZ" altLang="cs-CZ" sz="1600" dirty="0"/>
              <a:t> - obsah L1 je obsažen v L2 </a:t>
            </a:r>
            <a:r>
              <a:rPr lang="cs-CZ" altLang="cs-CZ" sz="1600" dirty="0" err="1"/>
              <a:t>cache</a:t>
            </a:r>
            <a:r>
              <a:rPr lang="cs-CZ" altLang="cs-CZ" sz="1600" dirty="0"/>
              <a:t> a L2 je obsažen v L3 </a:t>
            </a:r>
          </a:p>
          <a:p>
            <a:pPr eaLnBrk="1" hangingPunct="1">
              <a:lnSpc>
                <a:spcPct val="80000"/>
              </a:lnSpc>
            </a:pPr>
            <a:endParaRPr lang="cs-CZ" altLang="cs-CZ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127E3E-8CAE-4EB6-8779-CE1302B3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Inkluzivní x Exkluzivní </a:t>
            </a:r>
            <a:r>
              <a:rPr lang="cs-CZ" dirty="0" err="1"/>
              <a:t>cache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206D32F-90C9-486F-9239-44F46EE8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cs-CZ" sz="2000" dirty="0"/>
              <a:t>Pro srovnání </a:t>
            </a:r>
            <a:r>
              <a:rPr lang="cs-CZ" altLang="cs-CZ" sz="2000" b="1" dirty="0"/>
              <a:t>AMD</a:t>
            </a:r>
            <a:r>
              <a:rPr lang="cs-CZ" altLang="cs-CZ" sz="2000" dirty="0"/>
              <a:t> preferuje přístup </a:t>
            </a:r>
            <a:r>
              <a:rPr lang="cs-CZ" altLang="cs-CZ" sz="2000" b="1" dirty="0"/>
              <a:t>exkluzivní </a:t>
            </a:r>
            <a:r>
              <a:rPr lang="cs-CZ" altLang="cs-CZ" sz="2000" b="1" dirty="0" err="1"/>
              <a:t>cache</a:t>
            </a:r>
            <a:r>
              <a:rPr lang="cs-CZ" altLang="cs-CZ" sz="2000" dirty="0"/>
              <a:t>, takže data nejsou v </a:t>
            </a:r>
            <a:r>
              <a:rPr lang="cs-CZ" altLang="cs-CZ" sz="2000" dirty="0" err="1"/>
              <a:t>cache</a:t>
            </a:r>
            <a:r>
              <a:rPr lang="cs-CZ" altLang="cs-CZ" sz="2000" dirty="0"/>
              <a:t> uložena duplicitně a celkem tak lze </a:t>
            </a:r>
            <a:r>
              <a:rPr lang="cs-CZ" altLang="cs-CZ" sz="2000" dirty="0" err="1"/>
              <a:t>cachovat</a:t>
            </a:r>
            <a:r>
              <a:rPr lang="cs-CZ" altLang="cs-CZ" sz="2000" dirty="0"/>
              <a:t> více dat</a:t>
            </a:r>
          </a:p>
          <a:p>
            <a:pPr eaLnBrk="1" hangingPunct="1"/>
            <a:r>
              <a:rPr lang="cs-CZ" sz="2000" dirty="0"/>
              <a:t>Hlavní nevýhoda exkluzivní </a:t>
            </a:r>
            <a:r>
              <a:rPr lang="cs-CZ" sz="2000" dirty="0" err="1"/>
              <a:t>cache</a:t>
            </a:r>
            <a:r>
              <a:rPr lang="cs-CZ" sz="2000" dirty="0"/>
              <a:t> spočívá v tom, že </a:t>
            </a:r>
            <a:r>
              <a:rPr lang="cs-CZ" sz="2000" dirty="0" err="1"/>
              <a:t>cache</a:t>
            </a:r>
            <a:r>
              <a:rPr lang="cs-CZ" sz="2000" dirty="0"/>
              <a:t> se chovají jako „nepropojené“. Pokud nejsou data nalezena ve velké sdílené </a:t>
            </a:r>
            <a:r>
              <a:rPr lang="cs-CZ" sz="2000" dirty="0" err="1"/>
              <a:t>cache</a:t>
            </a:r>
            <a:r>
              <a:rPr lang="cs-CZ" sz="2000" dirty="0"/>
              <a:t>, pak to ještě neznamená, že v některé z lokálních </a:t>
            </a:r>
            <a:r>
              <a:rPr lang="cs-CZ" sz="2000" dirty="0" err="1"/>
              <a:t>cache</a:t>
            </a:r>
            <a:r>
              <a:rPr lang="cs-CZ" sz="2000" dirty="0"/>
              <a:t> jiných sousedních jader se hledaná data nenachází. Takže je třeba všechny je projít, což stojí čas navíc</a:t>
            </a:r>
          </a:p>
          <a:p>
            <a:pPr eaLnBrk="1" hangingPunct="1"/>
            <a:r>
              <a:rPr lang="cs-CZ" sz="2000" dirty="0"/>
              <a:t>K situaci, že jedno z jader chce pracovat s daty </a:t>
            </a:r>
            <a:r>
              <a:rPr lang="cs-CZ" sz="2000" dirty="0" err="1"/>
              <a:t>cachovanými</a:t>
            </a:r>
            <a:r>
              <a:rPr lang="cs-CZ" sz="2000" dirty="0"/>
              <a:t> v sousedním jádře by ale u správně napsaného </a:t>
            </a:r>
            <a:r>
              <a:rPr lang="cs-CZ" sz="2000" dirty="0" err="1"/>
              <a:t>vícevláknového</a:t>
            </a:r>
            <a:r>
              <a:rPr lang="cs-CZ" sz="2000" dirty="0"/>
              <a:t> programu nemělo docházet (každé vlákno a tím pádem i každé jádro by mělo pracovat s úplně jinými daty), takže prohledání </a:t>
            </a:r>
            <a:r>
              <a:rPr lang="cs-CZ" sz="2000" dirty="0" err="1"/>
              <a:t>cache</a:t>
            </a:r>
            <a:r>
              <a:rPr lang="cs-CZ" sz="2000" dirty="0"/>
              <a:t> sousedních jader lze dělat opožděně spekulativně, až po vydání požadavku na čtení dat z hlavní operační paměti při jejich nenalezení ve sdílené </a:t>
            </a:r>
            <a:r>
              <a:rPr lang="cs-CZ" sz="2000" dirty="0" err="1"/>
              <a:t>cache</a:t>
            </a:r>
            <a:endParaRPr lang="cs-CZ" sz="20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32388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7891FE6-2495-4A75-9E87-8F878A924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Inkluzivní a exkluzivní cache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A77ECAA2-7304-44F4-841E-010EB6395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Příklad: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potřebná data požadovaná v jádru 0 nejsou v L1 ani L2 </a:t>
            </a:r>
            <a:r>
              <a:rPr lang="cs-CZ" altLang="cs-CZ" sz="1700" dirty="0" err="1"/>
              <a:t>cache</a:t>
            </a:r>
            <a:r>
              <a:rPr lang="cs-CZ" altLang="cs-CZ" sz="17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Data nejsou nalezena ani v L3 </a:t>
            </a:r>
            <a:r>
              <a:rPr lang="cs-CZ" altLang="cs-CZ" sz="1700" dirty="0" err="1"/>
              <a:t>Cache</a:t>
            </a:r>
            <a:r>
              <a:rPr lang="cs-CZ" altLang="cs-CZ" sz="1700" dirty="0"/>
              <a:t> (po cca 10 taktech) = „</a:t>
            </a:r>
            <a:r>
              <a:rPr lang="cs-CZ" altLang="cs-CZ" sz="1700" dirty="0" err="1"/>
              <a:t>cache</a:t>
            </a:r>
            <a:r>
              <a:rPr lang="cs-CZ" altLang="cs-CZ" sz="1700" dirty="0"/>
              <a:t> miss“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Zatímco v případě exkluzivní </a:t>
            </a:r>
            <a:r>
              <a:rPr lang="cs-CZ" altLang="cs-CZ" sz="1700" dirty="0" err="1"/>
              <a:t>cache</a:t>
            </a:r>
            <a:r>
              <a:rPr lang="cs-CZ" altLang="cs-CZ" sz="1700" dirty="0"/>
              <a:t> se bude </a:t>
            </a:r>
            <a:r>
              <a:rPr lang="cs-CZ" altLang="cs-CZ" sz="1700" dirty="0" err="1"/>
              <a:t>zjištovat</a:t>
            </a:r>
            <a:r>
              <a:rPr lang="cs-CZ" altLang="cs-CZ" sz="1700" dirty="0"/>
              <a:t> stav v </a:t>
            </a:r>
            <a:r>
              <a:rPr lang="cs-CZ" altLang="cs-CZ" sz="1700" dirty="0" err="1"/>
              <a:t>cache</a:t>
            </a:r>
            <a:r>
              <a:rPr lang="cs-CZ" altLang="cs-CZ" sz="1700" dirty="0"/>
              <a:t> u jader 1 až 3, v případě inkluzivní </a:t>
            </a:r>
            <a:r>
              <a:rPr lang="cs-CZ" altLang="cs-CZ" sz="1700" dirty="0" err="1"/>
              <a:t>cache</a:t>
            </a:r>
            <a:r>
              <a:rPr lang="cs-CZ" altLang="cs-CZ" sz="1700" dirty="0"/>
              <a:t> lze rovnou generovat požadavek do RAM</a:t>
            </a:r>
          </a:p>
          <a:p>
            <a:pPr eaLnBrk="1" hangingPunct="1"/>
            <a:endParaRPr lang="cs-CZ" altLang="cs-CZ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EA5F831C-E01B-4110-A83E-02342D50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71800"/>
            <a:ext cx="6781800" cy="373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639033-AD25-49AB-949C-91026932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Nehalem</a:t>
            </a:r>
            <a:br>
              <a:rPr lang="cs-CZ" dirty="0"/>
            </a:br>
            <a:r>
              <a:rPr lang="cs-CZ" dirty="0" err="1"/>
              <a:t>Memory</a:t>
            </a:r>
            <a:r>
              <a:rPr lang="cs-CZ" dirty="0"/>
              <a:t> </a:t>
            </a:r>
            <a:r>
              <a:rPr lang="cs-CZ" dirty="0" err="1"/>
              <a:t>controller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0F771C8-C115-42F1-AB43-FFA94A70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000" dirty="0"/>
              <a:t>O přístup k paměti RAM se u </a:t>
            </a:r>
            <a:r>
              <a:rPr lang="cs-CZ" sz="2000" dirty="0" err="1"/>
              <a:t>Nehalemu</a:t>
            </a:r>
            <a:r>
              <a:rPr lang="cs-CZ" sz="2000" dirty="0"/>
              <a:t> stará </a:t>
            </a:r>
            <a:r>
              <a:rPr lang="cs-CZ" sz="2000" b="1" dirty="0"/>
              <a:t>integrovaný paměťový řadič</a:t>
            </a:r>
            <a:r>
              <a:rPr lang="cs-CZ" sz="2000" dirty="0"/>
              <a:t> (</a:t>
            </a:r>
            <a:r>
              <a:rPr lang="cs-CZ" sz="2000" dirty="0" err="1"/>
              <a:t>Memory</a:t>
            </a:r>
            <a:r>
              <a:rPr lang="cs-CZ" sz="2000" dirty="0"/>
              <a:t> </a:t>
            </a:r>
            <a:r>
              <a:rPr lang="cs-CZ" sz="2000" dirty="0" err="1"/>
              <a:t>controller</a:t>
            </a:r>
            <a:r>
              <a:rPr lang="cs-CZ" sz="2000" dirty="0"/>
              <a:t>)</a:t>
            </a:r>
          </a:p>
          <a:p>
            <a:r>
              <a:rPr lang="cs-CZ" sz="2000" dirty="0"/>
              <a:t>Dříve byl umístěn v </a:t>
            </a:r>
            <a:r>
              <a:rPr lang="cs-CZ" sz="2000" b="1" dirty="0"/>
              <a:t>severním můstku </a:t>
            </a:r>
            <a:r>
              <a:rPr lang="cs-CZ" sz="2000" dirty="0"/>
              <a:t>(což je část </a:t>
            </a:r>
            <a:r>
              <a:rPr lang="cs-CZ" sz="2000" dirty="0" err="1"/>
              <a:t>chipsetu</a:t>
            </a:r>
            <a:r>
              <a:rPr lang="cs-CZ" sz="2000" dirty="0"/>
              <a:t> na základní desce)</a:t>
            </a:r>
          </a:p>
          <a:p>
            <a:r>
              <a:rPr lang="cs-CZ" sz="2000" dirty="0"/>
              <a:t>Mikroprocesor komunikuje s paměťovými moduly </a:t>
            </a:r>
            <a:r>
              <a:rPr lang="cs-CZ" sz="2000" b="1" dirty="0"/>
              <a:t>přímo</a:t>
            </a:r>
            <a:r>
              <a:rPr lang="cs-CZ" sz="2000" dirty="0"/>
              <a:t> a ne prostřednictvím dalších chipů na základní desce</a:t>
            </a:r>
          </a:p>
          <a:p>
            <a:r>
              <a:rPr lang="cs-CZ" sz="2000" dirty="0"/>
              <a:t>Integrace řadiče paměti do procesoru má za následek značné zrychlení přístupu k RAM paměti</a:t>
            </a:r>
          </a:p>
        </p:txBody>
      </p:sp>
    </p:spTree>
    <p:extLst>
      <p:ext uri="{BB962C8B-B14F-4D97-AF65-F5344CB8AC3E}">
        <p14:creationId xmlns:p14="http://schemas.microsoft.com/office/powerpoint/2010/main" val="3633645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AACA0F2-F2EC-4EC1-AB4C-FCAC152548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 err="1"/>
              <a:t>Power</a:t>
            </a:r>
            <a:r>
              <a:rPr lang="cs-CZ" altLang="cs-CZ" dirty="0"/>
              <a:t> management</a:t>
            </a:r>
            <a:br>
              <a:rPr lang="cs-CZ" altLang="cs-CZ" dirty="0"/>
            </a:br>
            <a:r>
              <a:rPr lang="cs-CZ" altLang="cs-CZ" dirty="0" err="1"/>
              <a:t>Self</a:t>
            </a:r>
            <a:r>
              <a:rPr lang="cs-CZ" altLang="cs-CZ" dirty="0"/>
              <a:t> monitoring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8B572A56-E9CD-40AA-9E03-FE16085193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sz="1600" dirty="0" err="1"/>
              <a:t>Nehalem</a:t>
            </a:r>
            <a:r>
              <a:rPr lang="cs-CZ" sz="1600" dirty="0"/>
              <a:t> je první procesor Intelu, který zavádí </a:t>
            </a:r>
            <a:r>
              <a:rPr lang="cs-CZ" sz="1600" b="1" dirty="0"/>
              <a:t>nezávislé napájení některých částí</a:t>
            </a:r>
            <a:r>
              <a:rPr lang="cs-CZ" sz="1600" dirty="0"/>
              <a:t>. Celý čip je nyní rozdělen do třech oblastí: výpočetní jádro, paměťový řadič, zbytek. Každá z těchto částí má přitom svoje vlastní napětí</a:t>
            </a:r>
            <a:endParaRPr lang="cs-CZ" altLang="cs-CZ" sz="1600" dirty="0"/>
          </a:p>
          <a:p>
            <a:pPr eaLnBrk="1" hangingPunct="1"/>
            <a:r>
              <a:rPr lang="cs-CZ" altLang="cs-CZ" sz="1600" dirty="0"/>
              <a:t>Novinkou u </a:t>
            </a:r>
            <a:r>
              <a:rPr lang="cs-CZ" altLang="cs-CZ" sz="1600" dirty="0" err="1"/>
              <a:t>Nehalemu</a:t>
            </a:r>
            <a:r>
              <a:rPr lang="cs-CZ" altLang="cs-CZ" sz="1600" dirty="0"/>
              <a:t> je </a:t>
            </a:r>
            <a:r>
              <a:rPr lang="cs-CZ" altLang="cs-CZ" sz="1600" b="1" dirty="0" err="1"/>
              <a:t>Power</a:t>
            </a:r>
            <a:r>
              <a:rPr lang="cs-CZ" altLang="cs-CZ" sz="1600" b="1" dirty="0"/>
              <a:t> </a:t>
            </a:r>
            <a:r>
              <a:rPr lang="cs-CZ" altLang="cs-CZ" sz="1600" b="1" dirty="0" err="1"/>
              <a:t>Gating</a:t>
            </a:r>
            <a:endParaRPr lang="cs-CZ" altLang="cs-CZ" sz="1600" dirty="0"/>
          </a:p>
          <a:p>
            <a:pPr eaLnBrk="1" hangingPunct="1"/>
            <a:r>
              <a:rPr lang="cs-CZ" altLang="cs-CZ" sz="1600" dirty="0"/>
              <a:t>Část procesoru, která aktuálně nic nedělá, by také neměla spotřebovávat elektrickou energii </a:t>
            </a:r>
          </a:p>
          <a:p>
            <a:pPr eaLnBrk="1" hangingPunct="1"/>
            <a:r>
              <a:rPr lang="cs-CZ" altLang="cs-CZ" sz="1600" dirty="0"/>
              <a:t>Bohužel i nepracující zavřené tranzistory spotřebovávají energii, protože přes ně uniká proud </a:t>
            </a:r>
            <a:r>
              <a:rPr lang="cs-CZ" altLang="cs-CZ" sz="1600" b="1" dirty="0" err="1"/>
              <a:t>leakage</a:t>
            </a:r>
            <a:r>
              <a:rPr lang="cs-CZ" altLang="cs-CZ" sz="1600" b="1" dirty="0"/>
              <a:t> </a:t>
            </a:r>
            <a:r>
              <a:rPr lang="cs-CZ" altLang="cs-CZ" sz="1600" b="1" dirty="0" err="1"/>
              <a:t>current</a:t>
            </a:r>
            <a:r>
              <a:rPr lang="cs-CZ" altLang="cs-CZ" sz="1600" dirty="0"/>
              <a:t> – tranzistory u moderních technologií jsou tak malé, že přes ně elektrony mohou „tunelovat“</a:t>
            </a:r>
          </a:p>
          <a:p>
            <a:pPr eaLnBrk="1" hangingPunct="1"/>
            <a:r>
              <a:rPr lang="cs-CZ" altLang="cs-CZ" sz="1600" b="1" dirty="0" err="1"/>
              <a:t>Power</a:t>
            </a:r>
            <a:r>
              <a:rPr lang="cs-CZ" altLang="cs-CZ" sz="1600" b="1" dirty="0"/>
              <a:t> </a:t>
            </a:r>
            <a:r>
              <a:rPr lang="cs-CZ" altLang="cs-CZ" sz="1600" b="1" dirty="0" err="1"/>
              <a:t>Gate</a:t>
            </a:r>
            <a:r>
              <a:rPr lang="cs-CZ" altLang="cs-CZ" sz="1600" dirty="0"/>
              <a:t> umožňuje efektivně ze systému zcela odpojit neaktivní jádro a dále tak snížit spotřebu (přes tranzistory v odpojené části procesoru žádný proud neuniká)</a:t>
            </a:r>
          </a:p>
          <a:p>
            <a:pPr eaLnBrk="1" hangingPunct="1"/>
            <a:r>
              <a:rPr lang="cs-CZ" altLang="cs-CZ" sz="1600" dirty="0" err="1"/>
              <a:t>Nehalem</a:t>
            </a:r>
            <a:r>
              <a:rPr lang="cs-CZ" altLang="cs-CZ" sz="1600" dirty="0"/>
              <a:t> obsahuje řadu senzorů pro zjištění teploty jádra, napětí a proudu a také spotřeby</a:t>
            </a:r>
          </a:p>
          <a:p>
            <a:pPr eaLnBrk="1" hangingPunct="1"/>
            <a:r>
              <a:rPr lang="cs-CZ" altLang="cs-CZ" sz="1600" b="1" dirty="0"/>
              <a:t>PCU</a:t>
            </a:r>
            <a:r>
              <a:rPr lang="cs-CZ" altLang="cs-CZ" sz="1600" dirty="0"/>
              <a:t> (</a:t>
            </a:r>
            <a:r>
              <a:rPr lang="cs-CZ" altLang="cs-CZ" sz="1600" dirty="0" err="1"/>
              <a:t>Power</a:t>
            </a:r>
            <a:r>
              <a:rPr lang="cs-CZ" altLang="cs-CZ" sz="1600" dirty="0"/>
              <a:t> </a:t>
            </a:r>
            <a:r>
              <a:rPr lang="cs-CZ" altLang="cs-CZ" sz="1600" dirty="0" err="1"/>
              <a:t>Control</a:t>
            </a:r>
            <a:r>
              <a:rPr lang="cs-CZ" altLang="cs-CZ" sz="1600" dirty="0"/>
              <a:t> Unit) - řídící jednotka spotřeby (samostatný mikrořadič, který obsahuje cca 1 milion tranzistorů) </a:t>
            </a:r>
          </a:p>
          <a:p>
            <a:pPr eaLnBrk="1" hangingPunct="1"/>
            <a:r>
              <a:rPr lang="cs-CZ" altLang="cs-CZ" sz="1600" b="1" dirty="0"/>
              <a:t>PCU</a:t>
            </a:r>
            <a:r>
              <a:rPr lang="cs-CZ" altLang="cs-CZ" sz="1600" dirty="0"/>
              <a:t> je schopen velice sofistikovaně řídit dle potřeby napájecí napětí a frekvenci jednotlivých jader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8E2E219-9FE6-4D17-AF06-E114DDDE3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Turbo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C293C61-9D04-4340-A36C-56DF1DCC98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100" b="1" dirty="0"/>
              <a:t>Turbo mode</a:t>
            </a:r>
            <a:r>
              <a:rPr lang="cs-CZ" altLang="cs-CZ" sz="2100" dirty="0"/>
              <a:t> nebo </a:t>
            </a:r>
            <a:r>
              <a:rPr lang="cs-CZ" altLang="cs-CZ" sz="2100" b="1" dirty="0"/>
              <a:t>Turbo </a:t>
            </a:r>
            <a:r>
              <a:rPr lang="cs-CZ" altLang="cs-CZ" sz="2100" b="1" dirty="0" err="1"/>
              <a:t>boost</a:t>
            </a:r>
            <a:r>
              <a:rPr lang="cs-CZ" altLang="cs-CZ" sz="21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Název pro technologii, kterou mají všechny moderní </a:t>
            </a:r>
            <a:r>
              <a:rPr lang="cs-CZ" altLang="cs-CZ" sz="2100" dirty="0" err="1"/>
              <a:t>vícejádrové</a:t>
            </a:r>
            <a:r>
              <a:rPr lang="cs-CZ" altLang="cs-CZ" sz="2100" dirty="0"/>
              <a:t> procesory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Pokud není zpracovávána </a:t>
            </a:r>
            <a:r>
              <a:rPr lang="cs-CZ" altLang="cs-CZ" sz="2100" dirty="0" err="1"/>
              <a:t>vícevláknová</a:t>
            </a:r>
            <a:r>
              <a:rPr lang="cs-CZ" altLang="cs-CZ" sz="2100" dirty="0"/>
              <a:t> aplikace, některá jádra </a:t>
            </a:r>
            <a:r>
              <a:rPr lang="cs-CZ" altLang="cs-CZ" sz="2100" dirty="0" err="1"/>
              <a:t>vícejádrového</a:t>
            </a:r>
            <a:r>
              <a:rPr lang="cs-CZ" altLang="cs-CZ" sz="2100" dirty="0"/>
              <a:t> procesoru jsou </a:t>
            </a:r>
            <a:r>
              <a:rPr lang="cs-CZ" altLang="cs-CZ" sz="2100" b="1" dirty="0"/>
              <a:t>nezatížená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Nezatížená jádra může PCU zcela </a:t>
            </a:r>
            <a:r>
              <a:rPr lang="cs-CZ" altLang="cs-CZ" sz="2100" b="1" dirty="0"/>
              <a:t>vypnout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Elektrický příkon procesoru s vypnutými jádry zdaleka nedosahuje hodnoty TDP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Zapnutá jádra je tak možné přepnout do „</a:t>
            </a:r>
            <a:r>
              <a:rPr lang="cs-CZ" altLang="cs-CZ" sz="2100" b="1" dirty="0"/>
              <a:t>Turbo režimu</a:t>
            </a:r>
            <a:r>
              <a:rPr lang="cs-CZ" altLang="cs-CZ" sz="2100" dirty="0"/>
              <a:t>“ – zvýšit frekvenci jejich běhu nad </a:t>
            </a:r>
            <a:r>
              <a:rPr lang="cs-CZ" altLang="cs-CZ" sz="2100" b="1" dirty="0"/>
              <a:t>nominální frekvenci</a:t>
            </a:r>
            <a:r>
              <a:rPr lang="cs-CZ" altLang="cs-CZ" sz="2100" dirty="0"/>
              <a:t> procesoru a přesto se procesor </a:t>
            </a:r>
            <a:r>
              <a:rPr lang="cs-CZ" altLang="cs-CZ" sz="2100" b="1" dirty="0"/>
              <a:t>nebude přehřívat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U některých moderních </a:t>
            </a:r>
            <a:r>
              <a:rPr lang="cs-CZ" altLang="cs-CZ" sz="2100" dirty="0" err="1"/>
              <a:t>vícejádrových</a:t>
            </a:r>
            <a:r>
              <a:rPr lang="cs-CZ" altLang="cs-CZ" sz="2100" dirty="0"/>
              <a:t> procesorů pak často bývá </a:t>
            </a:r>
            <a:r>
              <a:rPr lang="cs-CZ" altLang="cs-CZ" sz="2100" dirty="0" err="1"/>
              <a:t>úvaděna</a:t>
            </a:r>
            <a:r>
              <a:rPr lang="cs-CZ" altLang="cs-CZ" sz="2100" dirty="0"/>
              <a:t> </a:t>
            </a:r>
            <a:r>
              <a:rPr lang="cs-CZ" altLang="cs-CZ" sz="2100" b="1" dirty="0"/>
              <a:t>nominální frekvence</a:t>
            </a:r>
            <a:r>
              <a:rPr lang="cs-CZ" altLang="cs-CZ" sz="2100" dirty="0"/>
              <a:t> procesoru při běhu všech jader a dále také </a:t>
            </a:r>
            <a:r>
              <a:rPr lang="cs-CZ" altLang="cs-CZ" sz="2100" b="1" dirty="0"/>
              <a:t>maximální možná frekvence</a:t>
            </a:r>
            <a:r>
              <a:rPr lang="cs-CZ" altLang="cs-CZ" sz="2100" dirty="0"/>
              <a:t> v </a:t>
            </a:r>
            <a:r>
              <a:rPr lang="cs-CZ" altLang="cs-CZ" sz="2100" b="1" dirty="0"/>
              <a:t>Turbo</a:t>
            </a:r>
            <a:r>
              <a:rPr lang="cs-CZ" altLang="cs-CZ" sz="2100" dirty="0"/>
              <a:t> režimu, na které může běžet jedno jediné jádro, když ostatní budou vypnutá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C8052A6-AB5B-4C0C-A60D-FFA3599DBB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5388" cy="129698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cs-CZ" altLang="cs-CZ"/>
              <a:t>Intel Core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BD9E39E-075A-4EE4-A075-199BB6898F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31188" cy="44132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eaLnBrk="1" hangingPunct="1"/>
            <a:r>
              <a:rPr lang="cs-CZ" altLang="cs-CZ" sz="1800" dirty="0"/>
              <a:t>Architektura </a:t>
            </a:r>
            <a:r>
              <a:rPr lang="cs-CZ" altLang="cs-CZ" sz="1800" b="1" dirty="0"/>
              <a:t>Intel </a:t>
            </a:r>
            <a:r>
              <a:rPr lang="cs-CZ" altLang="cs-CZ" sz="1800" b="1" dirty="0" err="1"/>
              <a:t>Core</a:t>
            </a:r>
            <a:r>
              <a:rPr lang="cs-CZ" altLang="cs-CZ" sz="1800" dirty="0"/>
              <a:t> představuje razantní změnu dříve nastoleného kurzu - Intel chtěl mít až </a:t>
            </a:r>
            <a:r>
              <a:rPr lang="cs-CZ" altLang="cs-CZ" sz="1800" i="1" dirty="0"/>
              <a:t>10 GHz </a:t>
            </a:r>
            <a:r>
              <a:rPr lang="cs-CZ" altLang="cs-CZ" sz="1800" dirty="0"/>
              <a:t>procesory založené na architektuře </a:t>
            </a:r>
            <a:r>
              <a:rPr lang="cs-CZ" altLang="cs-CZ" sz="1800" b="1" dirty="0" err="1"/>
              <a:t>NetBurst</a:t>
            </a:r>
            <a:r>
              <a:rPr lang="cs-CZ" altLang="cs-CZ" sz="1800" dirty="0"/>
              <a:t>, která se komerčně prodávala pod značkou </a:t>
            </a:r>
            <a:r>
              <a:rPr lang="cs-CZ" altLang="cs-CZ" sz="1800" b="1" dirty="0"/>
              <a:t>Pentium 4 a Pentium D</a:t>
            </a:r>
          </a:p>
          <a:p>
            <a:pPr eaLnBrk="1" hangingPunct="1"/>
            <a:r>
              <a:rPr lang="cs-CZ" altLang="cs-CZ" sz="1800" dirty="0"/>
              <a:t>Rozhodnutí Intelu jít cestou </a:t>
            </a:r>
            <a:r>
              <a:rPr lang="cs-CZ" altLang="cs-CZ" sz="1800" b="1" dirty="0"/>
              <a:t>vysokých frekvencí</a:t>
            </a:r>
            <a:r>
              <a:rPr lang="cs-CZ" altLang="cs-CZ" sz="1800" dirty="0"/>
              <a:t> se ale ukázalo jako nešťastné</a:t>
            </a:r>
          </a:p>
          <a:p>
            <a:pPr eaLnBrk="1" hangingPunct="1"/>
            <a:r>
              <a:rPr lang="cs-CZ" altLang="cs-CZ" sz="1800" dirty="0"/>
              <a:t>Problém velké </a:t>
            </a:r>
            <a:r>
              <a:rPr lang="cs-CZ" altLang="cs-CZ" sz="1800" b="1" dirty="0"/>
              <a:t>energetické náročnosti</a:t>
            </a:r>
            <a:r>
              <a:rPr lang="cs-CZ" altLang="cs-CZ" sz="1800" dirty="0"/>
              <a:t> byl stále více zřetelný - 3 GHz Pentium 4 a pozdější modely </a:t>
            </a:r>
            <a:r>
              <a:rPr lang="cs-CZ" altLang="cs-CZ" sz="1800" dirty="0" err="1"/>
              <a:t>Prescott</a:t>
            </a:r>
            <a:r>
              <a:rPr lang="cs-CZ" altLang="cs-CZ" sz="1800" dirty="0"/>
              <a:t> spotřebou překračovaly </a:t>
            </a:r>
            <a:r>
              <a:rPr lang="cs-CZ" altLang="cs-CZ" sz="1800" b="1" dirty="0"/>
              <a:t>100W</a:t>
            </a:r>
            <a:r>
              <a:rPr lang="cs-CZ" altLang="cs-CZ" sz="1800" dirty="0"/>
              <a:t> </a:t>
            </a:r>
          </a:p>
          <a:p>
            <a:pPr eaLnBrk="1" hangingPunct="1"/>
            <a:r>
              <a:rPr lang="cs-CZ" altLang="cs-CZ" sz="1800" dirty="0"/>
              <a:t>Bylo stále více zřejmé, že architektura nazvaná </a:t>
            </a:r>
            <a:r>
              <a:rPr lang="cs-CZ" altLang="cs-CZ" sz="1800" b="1" dirty="0" err="1"/>
              <a:t>NetBurst</a:t>
            </a:r>
            <a:r>
              <a:rPr lang="cs-CZ" altLang="cs-CZ" sz="1800" dirty="0"/>
              <a:t> je dlouhodobě neudržitelná</a:t>
            </a:r>
          </a:p>
          <a:p>
            <a:pPr eaLnBrk="1" hangingPunct="1">
              <a:spcBef>
                <a:spcPts val="450"/>
              </a:spcBef>
              <a:buClr>
                <a:srgbClr val="330066"/>
              </a:buClr>
              <a:buFont typeface="Wingdings" panose="05000000000000000000" pitchFamily="2" charset="2"/>
              <a:buChar char=""/>
            </a:pPr>
            <a:r>
              <a:rPr lang="cs-CZ" altLang="cs-CZ" sz="1800" dirty="0"/>
              <a:t>Celá technologie </a:t>
            </a:r>
            <a:r>
              <a:rPr lang="cs-CZ" altLang="cs-CZ" sz="1800" dirty="0" err="1"/>
              <a:t>NetBurst</a:t>
            </a:r>
            <a:r>
              <a:rPr lang="cs-CZ" altLang="cs-CZ" sz="1800" dirty="0"/>
              <a:t> byla vlastně navržena s jediným cílem - </a:t>
            </a:r>
            <a:r>
              <a:rPr lang="cs-CZ" altLang="cs-CZ" sz="1800" b="1" dirty="0"/>
              <a:t>dosahovat vyšších frekvencí než konkurence</a:t>
            </a:r>
            <a:r>
              <a:rPr lang="cs-CZ" altLang="cs-CZ" sz="1800" dirty="0"/>
              <a:t>, protože zákazníci laici dají spíše na hodnotu taktovací frekvence než na skutečný výpočetní výkon procesoru – šlo o marketingový trik</a:t>
            </a:r>
          </a:p>
          <a:p>
            <a:pPr eaLnBrk="1" hangingPunct="1">
              <a:spcBef>
                <a:spcPts val="450"/>
              </a:spcBef>
              <a:buClr>
                <a:srgbClr val="330066"/>
              </a:buClr>
              <a:buFont typeface="Wingdings" panose="05000000000000000000" pitchFamily="2" charset="2"/>
              <a:buChar char=""/>
            </a:pPr>
            <a:r>
              <a:rPr lang="cs-CZ" altLang="cs-CZ" sz="1800" dirty="0"/>
              <a:t>AMD ale začal své procesory označovat ekvivalentní frekvencí (</a:t>
            </a:r>
            <a:r>
              <a:rPr lang="cs-CZ" altLang="cs-CZ" sz="1800" b="1" dirty="0"/>
              <a:t>Performance rating</a:t>
            </a:r>
            <a:r>
              <a:rPr lang="cs-CZ" altLang="cs-CZ" sz="1800" dirty="0"/>
              <a:t>)</a:t>
            </a:r>
            <a:endParaRPr lang="cs-CZ" altLang="cs-CZ" sz="18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2BBE6C6-0A0A-486A-8F98-4E902C6A7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Turbo mode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83D2C39-EFC1-47E5-86C6-82CAF7C02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Dvoujádrový procesor s TDP 40 W bude mít při vypnutí jednoho jádra příkon okolo 20 W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Bohužel to ale neznamená, že frekvenci toho jednoho zapnutého jádra pak lze zvýšit na dvojnásobek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Při dvojnásobném zvýšení frekvence vzroste totiž příkon mnohem více než na dvojnásobek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Frekvenci nelze zvednout ani právě tak, aby příkon vzrostl přesně na 40W, přestože procesor má TDP 40 W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Problém by byl v tom, že těchto 40W tepla by vznikalo na velmi malé ploše jednoho jádra (poloviční oproti ploše celého procesoru)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 err="1"/>
              <a:t>TurboBoost</a:t>
            </a:r>
            <a:r>
              <a:rPr lang="cs-CZ" altLang="cs-CZ" sz="2100" dirty="0"/>
              <a:t> tedy umožňuje krátkodobé zvýšení frekvence jednoho jádra maximálně o pár desítek procent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136AC227-DE6A-4EBE-AD41-FF21C31D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5328"/>
            <a:ext cx="7443724" cy="64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3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FE60058-E65D-4772-BE82-1447131A72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Srovnání výpočetního výkonu</a:t>
            </a: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0A270CA8-3494-43D9-A85A-14EEF8539D8D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524000"/>
            <a:ext cx="7543800" cy="4776788"/>
          </a:xfr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7677A0A-26BA-4A0C-BD83-4E52251BF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22531" name="Picture 4">
            <a:extLst>
              <a:ext uri="{FF2B5EF4-FFF2-40B4-BE49-F238E27FC236}">
                <a16:creationId xmlns:a16="http://schemas.microsoft.com/office/drawing/2014/main" id="{38781A61-6205-4C46-9461-663E83532295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752600"/>
            <a:ext cx="7239000" cy="4411663"/>
          </a:xfr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3BD5F0D-7030-48CB-ACEE-B55CA8CD7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21507" name="Picture 4">
            <a:extLst>
              <a:ext uri="{FF2B5EF4-FFF2-40B4-BE49-F238E27FC236}">
                <a16:creationId xmlns:a16="http://schemas.microsoft.com/office/drawing/2014/main" id="{20BCE278-BAB3-4406-86CF-EC37008E696B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752600"/>
            <a:ext cx="7364413" cy="4411663"/>
          </a:xfr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DC5DE78-4647-4440-96CA-7B5744E8E4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492D4B8A-E12B-4BF6-87FE-B4A2EE7D3F52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0388" y="1719263"/>
            <a:ext cx="6983412" cy="4411662"/>
          </a:xfr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98A7D52-4F67-4C03-8EC3-0A5BA366A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24579" name="Picture 4">
            <a:extLst>
              <a:ext uri="{FF2B5EF4-FFF2-40B4-BE49-F238E27FC236}">
                <a16:creationId xmlns:a16="http://schemas.microsoft.com/office/drawing/2014/main" id="{392CC2EA-EE59-457B-85ED-F16FBE1C47BC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0388" y="1719263"/>
            <a:ext cx="6907212" cy="4411662"/>
          </a:xfr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B929B8D-1BA8-4A37-81C4-FE5C25251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25603" name="Picture 4">
            <a:extLst>
              <a:ext uri="{FF2B5EF4-FFF2-40B4-BE49-F238E27FC236}">
                <a16:creationId xmlns:a16="http://schemas.microsoft.com/office/drawing/2014/main" id="{05162B57-462B-4149-8870-62D60D5F87E5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600200"/>
            <a:ext cx="5715000" cy="4411663"/>
          </a:xfr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FF80CCC-826F-47A6-BCE2-A8685C48F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i3, i5, i7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DF5EFF7-1996-4023-B13E-3AFF6B7A31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V současné době firma Intel vyrábí </a:t>
            </a:r>
            <a:r>
              <a:rPr lang="cs-CZ" altLang="cs-CZ" sz="2000" dirty="0" err="1"/>
              <a:t>vícejádrové</a:t>
            </a:r>
            <a:r>
              <a:rPr lang="cs-CZ" altLang="cs-CZ" sz="2000" dirty="0"/>
              <a:t> mikroprocesory s označením </a:t>
            </a:r>
            <a:r>
              <a:rPr lang="cs-CZ" altLang="cs-CZ" sz="2000" b="1" dirty="0"/>
              <a:t>i9, i7, i5 a i3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Označení </a:t>
            </a:r>
            <a:r>
              <a:rPr lang="cs-CZ" altLang="cs-CZ" sz="2000" b="1" dirty="0"/>
              <a:t>i5</a:t>
            </a:r>
            <a:r>
              <a:rPr lang="cs-CZ" altLang="cs-CZ" sz="2000" dirty="0"/>
              <a:t> </a:t>
            </a:r>
            <a:r>
              <a:rPr lang="cs-CZ" altLang="cs-CZ" sz="2000" b="1" dirty="0"/>
              <a:t>a i7 </a:t>
            </a:r>
            <a:r>
              <a:rPr lang="cs-CZ" altLang="cs-CZ" sz="2000" dirty="0"/>
              <a:t>se poprvé objevilo právě u mikroprocesorů generace </a:t>
            </a:r>
            <a:r>
              <a:rPr lang="cs-CZ" altLang="cs-CZ" sz="2000" dirty="0" err="1"/>
              <a:t>Nehalem</a:t>
            </a:r>
            <a:endParaRPr lang="cs-CZ" altLang="cs-CZ" sz="20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Označení </a:t>
            </a:r>
            <a:r>
              <a:rPr lang="cs-CZ" altLang="cs-CZ" sz="2000" b="1" dirty="0"/>
              <a:t>i3</a:t>
            </a:r>
            <a:r>
              <a:rPr lang="cs-CZ" altLang="cs-CZ" sz="2000" dirty="0"/>
              <a:t> se pak objevilo u procesorů následující generace </a:t>
            </a:r>
            <a:r>
              <a:rPr lang="cs-CZ" altLang="cs-CZ" sz="2000" dirty="0" err="1"/>
              <a:t>Westmere</a:t>
            </a:r>
            <a:endParaRPr lang="cs-CZ" altLang="cs-CZ" sz="20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Procesory i7 obvykle představují varianty mikroprocesoru s vysokým výpočetním výkonem, není zde kladen důraz na spotřebu elektrické energie a cenu. Takové procesory jsou vhodné například do serverů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Procesory i3 naopak představují varianty procesoru optimalizované pro nejnižší spotřebu elektrické energie a také nízkou cenu. Takové mikroprocesory jsou vhodné například do notebooků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Procesory i5 jsou pak jakýmsi kompromisem mezi všemi protichůdnými požadavky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Hranice mezi procesory i3, i5 a i7 není nijak striktní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Procesory i7 jsou samozřejmě použitelné i noteboocích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 dirty="0"/>
          </a:p>
          <a:p>
            <a:pPr eaLnBrk="1" hangingPunct="1">
              <a:lnSpc>
                <a:spcPct val="80000"/>
              </a:lnSpc>
            </a:pPr>
            <a:endParaRPr lang="cs-CZ" altLang="cs-CZ" sz="21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C4B6B6-0615-4683-B318-5C2A783F7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dirty="0"/>
              <a:t>i3, i5, i7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EC6481-ACD6-4B92-8AB2-4E8FEA861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Samotné označení i5 nestačí a je nepřesné – vždy je třeba dodat o jakou generaci čipu s tímto označením se jedná a jaké jádro je zde použito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Po architektuře </a:t>
            </a:r>
            <a:r>
              <a:rPr lang="cs-CZ" altLang="cs-CZ" sz="2000" b="1" dirty="0" err="1"/>
              <a:t>Nehalem</a:t>
            </a:r>
            <a:r>
              <a:rPr lang="cs-CZ" altLang="cs-CZ" sz="2000" dirty="0"/>
              <a:t> následuje několik dalších generací a ve všech  byly vyráběny procesory </a:t>
            </a:r>
            <a:r>
              <a:rPr lang="cs-CZ" altLang="cs-CZ" sz="2000" b="1" dirty="0"/>
              <a:t>i7, i5 a i3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000" b="1" dirty="0"/>
              <a:t>i5 </a:t>
            </a:r>
            <a:r>
              <a:rPr lang="cs-CZ" altLang="cs-CZ" sz="2000" b="1" dirty="0" err="1"/>
              <a:t>Westmere</a:t>
            </a:r>
            <a:r>
              <a:rPr lang="cs-CZ" altLang="cs-CZ" sz="2000" dirty="0"/>
              <a:t> je úplně jiný procesor než například </a:t>
            </a:r>
            <a:r>
              <a:rPr lang="cs-CZ" altLang="cs-CZ" sz="2000" b="1" dirty="0"/>
              <a:t>i5 Sandy </a:t>
            </a:r>
            <a:r>
              <a:rPr lang="cs-CZ" altLang="cs-CZ" sz="2000" b="1" dirty="0" err="1"/>
              <a:t>Bridge</a:t>
            </a:r>
            <a:endParaRPr lang="cs-CZ" altLang="cs-CZ" sz="2000" b="1" dirty="0"/>
          </a:p>
          <a:p>
            <a:pPr eaLnBrk="1" hangingPunct="1">
              <a:lnSpc>
                <a:spcPct val="80000"/>
              </a:lnSpc>
            </a:pPr>
            <a:endParaRPr lang="cs-CZ" altLang="cs-CZ" sz="2000" b="1" dirty="0"/>
          </a:p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C1A7F-63C6-43A4-A922-4A89345DC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89040"/>
            <a:ext cx="3240087" cy="290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72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62FD111-2CBA-45BA-B8DC-C533F2FD5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Intel Core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C7D94A5-BE32-446A-92E3-7D9248FAB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411662"/>
          </a:xfrm>
        </p:spPr>
        <p:txBody>
          <a:bodyPr/>
          <a:lstStyle/>
          <a:p>
            <a:pPr marL="341313" indent="-341313" defTabSz="449263" eaLnBrk="1" hangingPunct="1">
              <a:spcBef>
                <a:spcPts val="450"/>
              </a:spcBef>
              <a:buClr>
                <a:srgbClr val="330066"/>
              </a:buClr>
              <a:buFont typeface="Wingdings" panose="05000000000000000000" pitchFamily="2" charset="2"/>
              <a:buChar char="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cs-CZ" altLang="cs-CZ" sz="1600" b="1" dirty="0"/>
              <a:t>Intel </a:t>
            </a:r>
            <a:r>
              <a:rPr lang="cs-CZ" altLang="cs-CZ" sz="1600" b="1" dirty="0" err="1"/>
              <a:t>Core</a:t>
            </a:r>
            <a:r>
              <a:rPr lang="cs-CZ" altLang="cs-CZ" sz="1600" dirty="0"/>
              <a:t> nemá se svými předchůdci Pentium 4 a Pentium D společného skoro nic (dokonce ani </a:t>
            </a:r>
            <a:r>
              <a:rPr lang="cs-CZ" altLang="cs-CZ" sz="1600" dirty="0" err="1"/>
              <a:t>hyperthreading</a:t>
            </a:r>
            <a:r>
              <a:rPr lang="cs-CZ" altLang="cs-CZ" sz="1600" dirty="0"/>
              <a:t>, ten se znovu objeví až u další generace procesorů)</a:t>
            </a:r>
          </a:p>
          <a:p>
            <a:pPr marL="341313" indent="-341313" defTabSz="449263" eaLnBrk="1" hangingPunct="1">
              <a:spcBef>
                <a:spcPts val="450"/>
              </a:spcBef>
              <a:buClr>
                <a:srgbClr val="330066"/>
              </a:buClr>
              <a:buFont typeface="Wingdings" panose="05000000000000000000" pitchFamily="2" charset="2"/>
              <a:buChar char="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cs-CZ" altLang="cs-CZ" sz="1600" dirty="0"/>
              <a:t>Nové jádro je založeno na procesorech </a:t>
            </a:r>
            <a:r>
              <a:rPr lang="cs-CZ" altLang="cs-CZ" sz="1600" b="1" dirty="0"/>
              <a:t>Pentium M</a:t>
            </a:r>
            <a:r>
              <a:rPr lang="cs-CZ" altLang="cs-CZ" sz="1600" dirty="0"/>
              <a:t>, které jsou zase odvozeny od původních </a:t>
            </a:r>
            <a:r>
              <a:rPr lang="cs-CZ" altLang="cs-CZ" sz="1600" b="1" dirty="0"/>
              <a:t>Pentií 3</a:t>
            </a:r>
            <a:r>
              <a:rPr lang="cs-CZ" altLang="cs-CZ" sz="1600" dirty="0"/>
              <a:t> a ta z procesoru </a:t>
            </a:r>
            <a:r>
              <a:rPr lang="cs-CZ" altLang="cs-CZ" sz="1600" b="1" dirty="0"/>
              <a:t>Pentium Pro</a:t>
            </a:r>
          </a:p>
          <a:p>
            <a:pPr marL="341313" indent="-341313" defTabSz="449263" eaLnBrk="1" hangingPunct="1">
              <a:spcBef>
                <a:spcPts val="450"/>
              </a:spcBef>
              <a:buClr>
                <a:srgbClr val="330066"/>
              </a:buClr>
              <a:buFont typeface="Wingdings" panose="05000000000000000000" pitchFamily="2" charset="2"/>
              <a:buChar char="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cs-CZ" altLang="cs-CZ" sz="1600" dirty="0"/>
              <a:t>Hlavní snahou při vývoji nového jádra bylo </a:t>
            </a:r>
            <a:r>
              <a:rPr lang="cs-CZ" altLang="cs-CZ" sz="1600" b="1" dirty="0"/>
              <a:t>snížení el. příkonu</a:t>
            </a:r>
            <a:r>
              <a:rPr lang="cs-CZ" altLang="cs-CZ" sz="1600" dirty="0"/>
              <a:t> a Intel opouští od honby za dosažením co nejvyšších frekvencí (i při nižší frekvenci lze pracovat výkonně a při tom méně „topit“)</a:t>
            </a:r>
          </a:p>
          <a:p>
            <a:pPr marL="341313" indent="-341313" defTabSz="449263" eaLnBrk="1" hangingPunct="1">
              <a:spcBef>
                <a:spcPts val="425"/>
              </a:spcBef>
              <a:buClr>
                <a:srgbClr val="330066"/>
              </a:buClr>
              <a:buFont typeface="Wingdings" panose="05000000000000000000" pitchFamily="2" charset="2"/>
              <a:buChar char="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cs-CZ" altLang="cs-CZ" sz="1600" dirty="0"/>
              <a:t>Proti architektuře </a:t>
            </a:r>
            <a:r>
              <a:rPr lang="cs-CZ" altLang="cs-CZ" sz="1600" b="1" dirty="0" err="1"/>
              <a:t>Netburst</a:t>
            </a:r>
            <a:r>
              <a:rPr lang="cs-CZ" altLang="cs-CZ" sz="1600" dirty="0"/>
              <a:t> byla zkrácena instrukční </a:t>
            </a:r>
            <a:r>
              <a:rPr lang="cs-CZ" altLang="cs-CZ" sz="1600" b="1" dirty="0" err="1"/>
              <a:t>pipeline</a:t>
            </a:r>
            <a:r>
              <a:rPr lang="cs-CZ" altLang="cs-CZ" sz="1600" b="1" dirty="0"/>
              <a:t> na 14 stupňů</a:t>
            </a:r>
          </a:p>
          <a:p>
            <a:pPr marL="341313" indent="-341313" defTabSz="449263" eaLnBrk="1" hangingPunct="1">
              <a:spcBef>
                <a:spcPts val="425"/>
              </a:spcBef>
              <a:buClr>
                <a:srgbClr val="330066"/>
              </a:buClr>
              <a:buFont typeface="Wingdings" panose="05000000000000000000" pitchFamily="2" charset="2"/>
              <a:buChar char="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cs-CZ" altLang="cs-CZ" sz="1600" dirty="0"/>
              <a:t>Procesory architektury Intel </a:t>
            </a:r>
            <a:r>
              <a:rPr lang="cs-CZ" altLang="cs-CZ" sz="1600" dirty="0" err="1"/>
              <a:t>Core</a:t>
            </a:r>
            <a:r>
              <a:rPr lang="cs-CZ" altLang="cs-CZ" sz="1600" dirty="0"/>
              <a:t> proto nedosahují pracovních frekvencí předchozích procesorů (</a:t>
            </a:r>
            <a:r>
              <a:rPr lang="cs-CZ" altLang="cs-CZ" sz="1600" dirty="0" err="1"/>
              <a:t>PentiumD</a:t>
            </a:r>
            <a:r>
              <a:rPr lang="cs-CZ" altLang="cs-CZ" sz="1600" dirty="0"/>
              <a:t>, Pentium4), jejich reálný výpočetní výkon je ale vyšší </a:t>
            </a:r>
          </a:p>
          <a:p>
            <a:pPr marL="341313" indent="-341313" defTabSz="449263" eaLnBrk="1" hangingPunct="1">
              <a:spcBef>
                <a:spcPts val="425"/>
              </a:spcBef>
              <a:buClr>
                <a:srgbClr val="330066"/>
              </a:buClr>
              <a:buFont typeface="Wingdings" panose="05000000000000000000" pitchFamily="2" charset="2"/>
              <a:buChar char="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r>
              <a:rPr lang="cs-CZ" altLang="cs-CZ" sz="1600" dirty="0"/>
              <a:t>Snížením  frekvence a vylepšeným řízení spotřeby bylo omezeno produkované teplo</a:t>
            </a:r>
          </a:p>
          <a:p>
            <a:pPr marL="341313" indent="-341313" defTabSz="449263" eaLnBrk="1" hangingPunct="1">
              <a:spcBef>
                <a:spcPts val="425"/>
              </a:spcBef>
              <a:buClr>
                <a:srgbClr val="330066"/>
              </a:buClr>
              <a:buFont typeface="Wingdings" panose="05000000000000000000" pitchFamily="2" charset="2"/>
              <a:buChar char="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endParaRPr lang="cs-CZ" altLang="cs-CZ" sz="1600" dirty="0"/>
          </a:p>
          <a:p>
            <a:pPr marL="341313" indent="-341313" defTabSz="449263" eaLnBrk="1" hangingPunct="1">
              <a:spcBef>
                <a:spcPts val="425"/>
              </a:spcBef>
              <a:buClr>
                <a:srgbClr val="330066"/>
              </a:buClr>
              <a:buFont typeface="Wingdings" panose="05000000000000000000" pitchFamily="2" charset="2"/>
              <a:buChar char="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endParaRPr lang="cs-CZ" altLang="cs-CZ" sz="1600" b="1" dirty="0"/>
          </a:p>
          <a:p>
            <a:pPr marL="341313" indent="-341313" defTabSz="449263" eaLnBrk="1" hangingPunct="1">
              <a:lnSpc>
                <a:spcPct val="80000"/>
              </a:lnSpc>
              <a:spcBef>
                <a:spcPts val="425"/>
              </a:spcBef>
              <a:buClr>
                <a:srgbClr val="330066"/>
              </a:buClr>
              <a:buFont typeface="Wingdings" panose="05000000000000000000" pitchFamily="2" charset="2"/>
              <a:buChar char="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/>
            </a:pPr>
            <a:endParaRPr lang="cs-CZ" altLang="cs-CZ" sz="1600" dirty="0"/>
          </a:p>
          <a:p>
            <a:pPr eaLnBrk="1" hangingPunct="1">
              <a:lnSpc>
                <a:spcPct val="80000"/>
              </a:lnSpc>
              <a:defRPr/>
            </a:pPr>
            <a:endParaRPr lang="cs-CZ" altLang="cs-CZ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B27967A-BF96-44D0-9D14-AB7EF8C06B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Tick - Tock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70D4DEB-391C-481F-9B3C-285E8AF54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3327400"/>
          </a:xfrm>
        </p:spPr>
        <p:txBody>
          <a:bodyPr/>
          <a:lstStyle/>
          <a:p>
            <a:pPr eaLnBrk="1" hangingPunct="1"/>
            <a:r>
              <a:rPr lang="cs-CZ" altLang="cs-CZ" sz="1700" dirty="0"/>
              <a:t>Ve vývoji procesorů Intel uplatňuje model, který sám nazval </a:t>
            </a:r>
            <a:r>
              <a:rPr lang="cs-CZ" altLang="cs-CZ" sz="1700" b="1" dirty="0"/>
              <a:t>„</a:t>
            </a:r>
            <a:r>
              <a:rPr lang="cs-CZ" altLang="cs-CZ" sz="1700" b="1" dirty="0" err="1"/>
              <a:t>tick-tock</a:t>
            </a:r>
            <a:r>
              <a:rPr lang="cs-CZ" altLang="cs-CZ" sz="1700" b="1" dirty="0"/>
              <a:t>“ </a:t>
            </a:r>
          </a:p>
          <a:p>
            <a:pPr eaLnBrk="1" hangingPunct="1"/>
            <a:r>
              <a:rPr lang="cs-CZ" altLang="cs-CZ" sz="1700" b="1" dirty="0"/>
              <a:t>střídání</a:t>
            </a:r>
            <a:r>
              <a:rPr lang="cs-CZ" altLang="cs-CZ" sz="1700" dirty="0"/>
              <a:t> </a:t>
            </a:r>
            <a:r>
              <a:rPr lang="cs-CZ" altLang="cs-CZ" sz="1700" b="1" dirty="0"/>
              <a:t>miniaturizace</a:t>
            </a:r>
            <a:r>
              <a:rPr lang="cs-CZ" altLang="cs-CZ" sz="1700" dirty="0"/>
              <a:t> výrobního procesu a </a:t>
            </a:r>
            <a:r>
              <a:rPr lang="cs-CZ" altLang="cs-CZ" sz="1700" b="1" dirty="0"/>
              <a:t>uvádění nových architektur</a:t>
            </a:r>
            <a:r>
              <a:rPr lang="cs-CZ" altLang="cs-CZ" sz="1700" dirty="0"/>
              <a:t> </a:t>
            </a:r>
          </a:p>
          <a:p>
            <a:pPr eaLnBrk="1" hangingPunct="1"/>
            <a:r>
              <a:rPr lang="cs-CZ" altLang="cs-CZ" sz="1700" dirty="0"/>
              <a:t>Jeden rok tak Intel </a:t>
            </a:r>
            <a:r>
              <a:rPr lang="cs-CZ" altLang="cs-CZ" sz="1700" b="1" dirty="0"/>
              <a:t>zmenšuje velikost tranzistoru</a:t>
            </a:r>
            <a:r>
              <a:rPr lang="cs-CZ" altLang="cs-CZ" sz="1700" dirty="0"/>
              <a:t> - fáze </a:t>
            </a:r>
            <a:r>
              <a:rPr lang="cs-CZ" altLang="cs-CZ" sz="1700" b="1" dirty="0"/>
              <a:t>„</a:t>
            </a:r>
            <a:r>
              <a:rPr lang="cs-CZ" altLang="cs-CZ" sz="1700" b="1" dirty="0" err="1"/>
              <a:t>tick</a:t>
            </a:r>
            <a:r>
              <a:rPr lang="cs-CZ" altLang="cs-CZ" sz="1700" b="1" dirty="0"/>
              <a:t>“</a:t>
            </a:r>
          </a:p>
          <a:p>
            <a:pPr eaLnBrk="1" hangingPunct="1"/>
            <a:r>
              <a:rPr lang="cs-CZ" altLang="cs-CZ" sz="1700" dirty="0"/>
              <a:t>další rok pak </a:t>
            </a:r>
            <a:r>
              <a:rPr lang="cs-CZ" altLang="cs-CZ" sz="1700" b="1" dirty="0"/>
              <a:t>uvede novou architekturu</a:t>
            </a:r>
            <a:r>
              <a:rPr lang="cs-CZ" altLang="cs-CZ" sz="1700" dirty="0"/>
              <a:t>, která využívá výhod miniaturizovaného výrobního procesu - fáze </a:t>
            </a:r>
            <a:r>
              <a:rPr lang="cs-CZ" altLang="cs-CZ" sz="1700" b="1" dirty="0"/>
              <a:t>„</a:t>
            </a:r>
            <a:r>
              <a:rPr lang="cs-CZ" altLang="cs-CZ" sz="1700" b="1" dirty="0" err="1"/>
              <a:t>tock</a:t>
            </a:r>
            <a:r>
              <a:rPr lang="cs-CZ" altLang="cs-CZ" sz="1700" dirty="0"/>
              <a:t>“</a:t>
            </a:r>
          </a:p>
          <a:p>
            <a:pPr eaLnBrk="1" hangingPunct="1"/>
            <a:endParaRPr lang="cs-CZ" altLang="cs-CZ" sz="1700" dirty="0"/>
          </a:p>
          <a:p>
            <a:pPr eaLnBrk="1" hangingPunct="1"/>
            <a:endParaRPr lang="cs-CZ" altLang="cs-CZ" sz="2600" dirty="0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AD3DB8E6-8DF4-4CDA-B087-DD7CCD49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573463"/>
            <a:ext cx="539115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420ED3-4D30-4C5F-8806-991D8D928D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1B45E21-2638-4A56-A822-FF116DAAE9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484313"/>
            <a:ext cx="8229600" cy="3413125"/>
          </a:xfrm>
        </p:spPr>
        <p:txBody>
          <a:bodyPr/>
          <a:lstStyle/>
          <a:p>
            <a:pPr eaLnBrk="1" hangingPunct="1"/>
            <a:r>
              <a:rPr lang="cs-CZ" altLang="cs-CZ" sz="1500" dirty="0"/>
              <a:t>Po architektuře </a:t>
            </a:r>
            <a:r>
              <a:rPr lang="cs-CZ" altLang="cs-CZ" sz="1500" b="1" dirty="0" err="1"/>
              <a:t>Nehalem</a:t>
            </a:r>
            <a:r>
              <a:rPr lang="cs-CZ" altLang="cs-CZ" sz="1500" b="1" dirty="0"/>
              <a:t> </a:t>
            </a:r>
            <a:r>
              <a:rPr lang="cs-CZ" altLang="cs-CZ" sz="1500" dirty="0"/>
              <a:t>přichází (rok 2009) její vylepšená verze </a:t>
            </a:r>
            <a:r>
              <a:rPr lang="cs-CZ" altLang="cs-CZ" sz="1500" b="1" dirty="0" err="1"/>
              <a:t>Westmere</a:t>
            </a:r>
            <a:r>
              <a:rPr lang="cs-CZ" altLang="cs-CZ" sz="1500" dirty="0"/>
              <a:t> – nejde o změnu koncepce, ale především o zlepšení výrobní technologie (fáze </a:t>
            </a:r>
            <a:r>
              <a:rPr lang="cs-CZ" altLang="cs-CZ" sz="1500" dirty="0" err="1"/>
              <a:t>Tick</a:t>
            </a:r>
            <a:r>
              <a:rPr lang="cs-CZ" altLang="cs-CZ" sz="1500" dirty="0"/>
              <a:t>)</a:t>
            </a:r>
          </a:p>
          <a:p>
            <a:pPr eaLnBrk="1" hangingPunct="1"/>
            <a:r>
              <a:rPr lang="cs-CZ" altLang="cs-CZ" sz="1500" dirty="0"/>
              <a:t>Nový milník nastává vždy ve fázi </a:t>
            </a:r>
            <a:r>
              <a:rPr lang="cs-CZ" altLang="cs-CZ" sz="1500" b="1" dirty="0" err="1"/>
              <a:t>Tock</a:t>
            </a:r>
            <a:r>
              <a:rPr lang="cs-CZ" altLang="cs-CZ" sz="1500" dirty="0"/>
              <a:t> </a:t>
            </a:r>
          </a:p>
          <a:p>
            <a:pPr eaLnBrk="1" hangingPunct="1"/>
            <a:r>
              <a:rPr lang="cs-CZ" altLang="cs-CZ" sz="1500" dirty="0"/>
              <a:t>Tím je příchod nové architektury na současném výrobním procesu. </a:t>
            </a:r>
          </a:p>
          <a:p>
            <a:pPr eaLnBrk="1" hangingPunct="1"/>
            <a:r>
              <a:rPr lang="cs-CZ" altLang="cs-CZ" sz="1500" dirty="0"/>
              <a:t>První procesory architektury </a:t>
            </a:r>
            <a:r>
              <a:rPr lang="cs-CZ" altLang="cs-CZ" sz="1500" b="1" i="1" dirty="0" err="1"/>
              <a:t>Bridge</a:t>
            </a:r>
            <a:r>
              <a:rPr lang="cs-CZ" altLang="cs-CZ" sz="1500" dirty="0"/>
              <a:t> s názvem </a:t>
            </a:r>
            <a:r>
              <a:rPr lang="cs-CZ" altLang="cs-CZ" sz="1500" b="1" i="1" dirty="0"/>
              <a:t>Sandy </a:t>
            </a:r>
            <a:r>
              <a:rPr lang="cs-CZ" altLang="cs-CZ" sz="1500" b="1" i="1" dirty="0" err="1"/>
              <a:t>Bridge</a:t>
            </a:r>
            <a:r>
              <a:rPr lang="cs-CZ" altLang="cs-CZ" sz="1500" dirty="0"/>
              <a:t> jsou tedy vyrobené na </a:t>
            </a:r>
            <a:r>
              <a:rPr lang="cs-CZ" altLang="cs-CZ" sz="1500" b="1" dirty="0"/>
              <a:t>32nm</a:t>
            </a:r>
            <a:r>
              <a:rPr lang="cs-CZ" altLang="cs-CZ" sz="1500" dirty="0"/>
              <a:t> technologii. </a:t>
            </a:r>
          </a:p>
          <a:p>
            <a:pPr eaLnBrk="1" hangingPunct="1"/>
            <a:r>
              <a:rPr lang="cs-CZ" altLang="cs-CZ" sz="1500" dirty="0"/>
              <a:t>Za rok se pak překlápíme do fáze </a:t>
            </a:r>
            <a:r>
              <a:rPr lang="cs-CZ" altLang="cs-CZ" sz="1500" b="1" dirty="0" err="1"/>
              <a:t>Tick</a:t>
            </a:r>
            <a:r>
              <a:rPr lang="cs-CZ" altLang="cs-CZ" sz="1500" dirty="0"/>
              <a:t>, kdy se čipy zmenší pomocí 22nm výroby, nazývat se budou </a:t>
            </a:r>
            <a:r>
              <a:rPr lang="cs-CZ" altLang="cs-CZ" sz="1500" b="1" i="1" dirty="0"/>
              <a:t>Ivy </a:t>
            </a:r>
            <a:r>
              <a:rPr lang="cs-CZ" altLang="cs-CZ" sz="1500" b="1" i="1" dirty="0" err="1"/>
              <a:t>Bridge</a:t>
            </a:r>
            <a:r>
              <a:rPr lang="cs-CZ" altLang="cs-CZ" sz="1500" dirty="0"/>
              <a:t>. </a:t>
            </a:r>
          </a:p>
          <a:p>
            <a:pPr eaLnBrk="1" hangingPunct="1"/>
            <a:endParaRPr lang="cs-CZ" altLang="cs-CZ" sz="1500" dirty="0"/>
          </a:p>
          <a:p>
            <a:pPr eaLnBrk="1" hangingPunct="1"/>
            <a:endParaRPr lang="cs-CZ" altLang="cs-CZ" sz="2600" dirty="0"/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D2572A6A-E6C5-4C48-9B29-1E2A3768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789363"/>
            <a:ext cx="539115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38516301-7BD2-42DA-AC62-1CDDD30B6E85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19263"/>
            <a:ext cx="7715250" cy="4411662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CA6C4D2-D87E-41DA-A722-74EF3634D4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Westmere i3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8451A40-59DD-4895-9A2F-82BA1C00D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700" dirty="0"/>
              <a:t>Na architektuře </a:t>
            </a:r>
            <a:r>
              <a:rPr lang="cs-CZ" altLang="cs-CZ" sz="1700" b="1" dirty="0" err="1"/>
              <a:t>Westmere</a:t>
            </a:r>
            <a:r>
              <a:rPr lang="cs-CZ" altLang="cs-CZ" sz="1700" dirty="0"/>
              <a:t> se objevuje kromě označení </a:t>
            </a:r>
            <a:r>
              <a:rPr lang="cs-CZ" altLang="cs-CZ" sz="1700" b="1" dirty="0"/>
              <a:t>i5</a:t>
            </a:r>
            <a:r>
              <a:rPr lang="cs-CZ" altLang="cs-CZ" sz="1700" dirty="0"/>
              <a:t> a </a:t>
            </a:r>
            <a:r>
              <a:rPr lang="cs-CZ" altLang="cs-CZ" sz="1700" b="1" dirty="0"/>
              <a:t>i7</a:t>
            </a:r>
            <a:r>
              <a:rPr lang="cs-CZ" altLang="cs-CZ" sz="1700" dirty="0"/>
              <a:t> nová řada </a:t>
            </a:r>
            <a:r>
              <a:rPr lang="cs-CZ" altLang="cs-CZ" sz="1700" b="1" dirty="0"/>
              <a:t>i3</a:t>
            </a:r>
          </a:p>
          <a:p>
            <a:pPr eaLnBrk="1" hangingPunct="1"/>
            <a:r>
              <a:rPr lang="cs-CZ" altLang="cs-CZ" sz="1700" dirty="0"/>
              <a:t>Výrobci notebooků osazují mobilní procesory </a:t>
            </a:r>
            <a:r>
              <a:rPr lang="cs-CZ" altLang="cs-CZ" sz="1700" b="1" dirty="0" err="1"/>
              <a:t>Westmere</a:t>
            </a:r>
            <a:r>
              <a:rPr lang="cs-CZ" altLang="cs-CZ" sz="1700" b="1" dirty="0"/>
              <a:t> </a:t>
            </a:r>
            <a:r>
              <a:rPr lang="cs-CZ" altLang="cs-CZ" sz="1700" b="1" dirty="0" err="1"/>
              <a:t>Core</a:t>
            </a:r>
            <a:r>
              <a:rPr lang="cs-CZ" altLang="cs-CZ" sz="1700" b="1" dirty="0"/>
              <a:t> i3</a:t>
            </a:r>
            <a:r>
              <a:rPr lang="cs-CZ" altLang="cs-CZ" sz="1700" dirty="0"/>
              <a:t> zpravidla do svých levnějších modelů. </a:t>
            </a:r>
          </a:p>
          <a:p>
            <a:pPr eaLnBrk="1" hangingPunct="1"/>
            <a:r>
              <a:rPr lang="cs-CZ" altLang="cs-CZ" sz="1700" dirty="0"/>
              <a:t>Řada </a:t>
            </a:r>
            <a:r>
              <a:rPr lang="cs-CZ" altLang="cs-CZ" sz="1700" b="1" dirty="0" err="1"/>
              <a:t>Westmere</a:t>
            </a:r>
            <a:r>
              <a:rPr lang="cs-CZ" altLang="cs-CZ" sz="1700" b="1" dirty="0"/>
              <a:t> </a:t>
            </a:r>
            <a:r>
              <a:rPr lang="cs-CZ" altLang="cs-CZ" sz="1700" b="1" dirty="0" err="1"/>
              <a:t>Core</a:t>
            </a:r>
            <a:r>
              <a:rPr lang="cs-CZ" altLang="cs-CZ" sz="1700" b="1" dirty="0"/>
              <a:t> i3</a:t>
            </a:r>
            <a:r>
              <a:rPr lang="cs-CZ" altLang="cs-CZ" sz="1700" dirty="0"/>
              <a:t> je považována za </a:t>
            </a:r>
            <a:r>
              <a:rPr lang="cs-CZ" altLang="cs-CZ" sz="1700" dirty="0" err="1"/>
              <a:t>low-endovou</a:t>
            </a:r>
            <a:r>
              <a:rPr lang="cs-CZ" altLang="cs-CZ" sz="1700" dirty="0"/>
              <a:t> kategorii</a:t>
            </a:r>
          </a:p>
          <a:p>
            <a:pPr eaLnBrk="1" hangingPunct="1"/>
            <a:r>
              <a:rPr lang="cs-CZ" altLang="cs-CZ" sz="1700" dirty="0"/>
              <a:t>U procesorů i3 je samozřejmě mnoho podobností s výkonnějšími řadami procesorů i5 a i7</a:t>
            </a:r>
          </a:p>
          <a:p>
            <a:pPr eaLnBrk="1" hangingPunct="1"/>
            <a:r>
              <a:rPr lang="cs-CZ" altLang="cs-CZ" sz="1700" dirty="0"/>
              <a:t>Všechny procesory  i3  jsou dvoujádrové a podporují </a:t>
            </a:r>
            <a:r>
              <a:rPr lang="cs-CZ" altLang="cs-CZ" sz="1700" dirty="0" err="1"/>
              <a:t>hyperthreading</a:t>
            </a:r>
            <a:endParaRPr lang="cs-CZ" altLang="cs-CZ" sz="1700" dirty="0"/>
          </a:p>
          <a:p>
            <a:pPr eaLnBrk="1" hangingPunct="1"/>
            <a:r>
              <a:rPr lang="cs-CZ" altLang="cs-CZ" sz="1700" dirty="0"/>
              <a:t>funkce </a:t>
            </a:r>
            <a:r>
              <a:rPr lang="cs-CZ" altLang="cs-CZ" sz="1700" b="1" dirty="0" err="1"/>
              <a:t>TurboBoost</a:t>
            </a:r>
            <a:r>
              <a:rPr lang="cs-CZ" altLang="cs-CZ" sz="1700" dirty="0"/>
              <a:t> zde narozdíl od  i5 a   i7 schází</a:t>
            </a:r>
          </a:p>
          <a:p>
            <a:pPr eaLnBrk="1" hangingPunct="1"/>
            <a:endParaRPr lang="cs-CZ" altLang="cs-CZ" sz="17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C72D12D-2D38-4690-B608-19E320E4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Westmere i5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F926327-E1F7-47C5-AAE5-D36F2BE0C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500" dirty="0"/>
              <a:t>Procesory i3 a i5 </a:t>
            </a:r>
            <a:r>
              <a:rPr lang="cs-CZ" altLang="cs-CZ" sz="1500" dirty="0" err="1"/>
              <a:t>Westmere</a:t>
            </a:r>
            <a:r>
              <a:rPr lang="cs-CZ" altLang="cs-CZ" sz="1500" dirty="0"/>
              <a:t> </a:t>
            </a:r>
            <a:r>
              <a:rPr lang="cs-CZ" altLang="cs-CZ" sz="1500" b="1" dirty="0"/>
              <a:t>mají integrovaný grafický adaptér</a:t>
            </a:r>
          </a:p>
          <a:p>
            <a:pPr eaLnBrk="1" hangingPunct="1"/>
            <a:r>
              <a:rPr lang="cs-CZ" altLang="cs-CZ" sz="1500" dirty="0"/>
              <a:t>Procesory i7 </a:t>
            </a:r>
            <a:r>
              <a:rPr lang="cs-CZ" altLang="cs-CZ" sz="1500" dirty="0" err="1"/>
              <a:t>Westmere</a:t>
            </a:r>
            <a:r>
              <a:rPr lang="cs-CZ" altLang="cs-CZ" sz="1500" dirty="0"/>
              <a:t> určené do desktopů většinou integrované grafické jádro nemají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5984CB90-C87B-4576-BA41-1F2F98EEF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1395"/>
            <a:ext cx="6367690" cy="399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35F4D21-AE32-415D-96A9-94C269E630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Sandy </a:t>
            </a:r>
            <a:r>
              <a:rPr lang="cs-CZ" altLang="cs-CZ" dirty="0" err="1"/>
              <a:t>Bridge</a:t>
            </a:r>
            <a:endParaRPr lang="cs-CZ" altLang="cs-CZ" dirty="0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C90A6C2-2A76-4E7D-8E12-E5B2E5485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84784"/>
            <a:ext cx="8229600" cy="44116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Další důležitá </a:t>
            </a:r>
            <a:r>
              <a:rPr lang="cs-CZ" altLang="cs-CZ" sz="1800" b="1" dirty="0"/>
              <a:t>„</a:t>
            </a:r>
            <a:r>
              <a:rPr lang="cs-CZ" altLang="cs-CZ" sz="1800" b="1" dirty="0" err="1"/>
              <a:t>tock</a:t>
            </a:r>
            <a:r>
              <a:rPr lang="cs-CZ" altLang="cs-CZ" sz="1800" b="1" dirty="0"/>
              <a:t>“ </a:t>
            </a:r>
            <a:r>
              <a:rPr lang="cs-CZ" altLang="cs-CZ" sz="1800" dirty="0"/>
              <a:t>fáze ve vývoji procesorů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Všechny procesory mají </a:t>
            </a:r>
            <a:r>
              <a:rPr lang="cs-CZ" altLang="cs-CZ" sz="1800" b="1" dirty="0"/>
              <a:t>integrované grafické jádro </a:t>
            </a:r>
            <a:r>
              <a:rPr lang="cs-CZ" altLang="cs-CZ" sz="1800" dirty="0"/>
              <a:t>GPU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b="1" dirty="0"/>
              <a:t>GPU – </a:t>
            </a:r>
            <a:r>
              <a:rPr lang="cs-CZ" altLang="cs-CZ" sz="1800" dirty="0" err="1"/>
              <a:t>Graphics</a:t>
            </a:r>
            <a:r>
              <a:rPr lang="cs-CZ" altLang="cs-CZ" sz="1800" dirty="0"/>
              <a:t> </a:t>
            </a:r>
            <a:r>
              <a:rPr lang="cs-CZ" altLang="cs-CZ" sz="1800" dirty="0" err="1"/>
              <a:t>processing</a:t>
            </a:r>
            <a:r>
              <a:rPr lang="cs-CZ" altLang="cs-CZ" sz="1800" dirty="0"/>
              <a:t> unit</a:t>
            </a:r>
            <a:endParaRPr lang="cs-CZ" altLang="cs-CZ" sz="18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Dále je nově integrovaný hardwarový </a:t>
            </a:r>
            <a:r>
              <a:rPr lang="cs-CZ" altLang="cs-CZ" sz="1800" b="1" dirty="0"/>
              <a:t>Media </a:t>
            </a:r>
            <a:r>
              <a:rPr lang="cs-CZ" altLang="cs-CZ" sz="1800" b="1" dirty="0" err="1"/>
              <a:t>engine</a:t>
            </a:r>
            <a:r>
              <a:rPr lang="cs-CZ" altLang="cs-CZ" sz="1800" dirty="0"/>
              <a:t> – integrovaný čip pro kódování videa a čipu pro dekódování videa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Předchozí generace procesorů měla bez </a:t>
            </a:r>
            <a:r>
              <a:rPr lang="cs-CZ" altLang="cs-CZ" sz="1800" b="1" dirty="0"/>
              <a:t>Media </a:t>
            </a:r>
            <a:r>
              <a:rPr lang="cs-CZ" altLang="cs-CZ" sz="1800" b="1" dirty="0" err="1"/>
              <a:t>engine</a:t>
            </a:r>
            <a:r>
              <a:rPr lang="cs-CZ" altLang="cs-CZ" sz="1800" b="1" dirty="0"/>
              <a:t> </a:t>
            </a:r>
            <a:r>
              <a:rPr lang="cs-CZ" altLang="cs-CZ" sz="1800" dirty="0"/>
              <a:t>problém přehrávat plynule </a:t>
            </a:r>
            <a:r>
              <a:rPr lang="cs-CZ" altLang="cs-CZ" sz="1800" b="1" dirty="0"/>
              <a:t>videa ve vysokém rozlišení </a:t>
            </a:r>
            <a:r>
              <a:rPr lang="cs-CZ" altLang="cs-CZ" sz="1800" dirty="0"/>
              <a:t>(1920x1080px), nyní to jde zcela hladce a procesor je pouze minimálně zatížený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Instrukční sada </a:t>
            </a:r>
            <a:r>
              <a:rPr lang="cs-CZ" altLang="cs-CZ" sz="1800" b="1" dirty="0"/>
              <a:t>AVX</a:t>
            </a:r>
            <a:r>
              <a:rPr lang="cs-CZ" altLang="cs-CZ" sz="1800" dirty="0"/>
              <a:t> (</a:t>
            </a:r>
            <a:r>
              <a:rPr lang="cs-CZ" altLang="cs-CZ" sz="1800" dirty="0" err="1"/>
              <a:t>Advanced</a:t>
            </a:r>
            <a:r>
              <a:rPr lang="cs-CZ" altLang="cs-CZ" sz="1800" dirty="0"/>
              <a:t> </a:t>
            </a:r>
            <a:r>
              <a:rPr lang="cs-CZ" altLang="cs-CZ" sz="1800" dirty="0" err="1"/>
              <a:t>Vector</a:t>
            </a:r>
            <a:r>
              <a:rPr lang="cs-CZ" altLang="cs-CZ" sz="1800" dirty="0"/>
              <a:t> </a:t>
            </a:r>
            <a:r>
              <a:rPr lang="cs-CZ" altLang="cs-CZ" sz="1800" dirty="0" err="1"/>
              <a:t>Extension</a:t>
            </a:r>
            <a:r>
              <a:rPr lang="cs-CZ" altLang="cs-CZ" sz="1800" dirty="0"/>
              <a:t>) – nástupce SSE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b="1" dirty="0"/>
              <a:t>Turbo </a:t>
            </a:r>
            <a:r>
              <a:rPr lang="cs-CZ" altLang="cs-CZ" sz="1800" b="1" dirty="0" err="1"/>
              <a:t>Boost</a:t>
            </a:r>
            <a:r>
              <a:rPr lang="cs-CZ" altLang="cs-CZ" sz="1800" b="1" dirty="0"/>
              <a:t> 2.0</a:t>
            </a:r>
            <a:r>
              <a:rPr lang="cs-CZ" altLang="cs-CZ" sz="1800" dirty="0"/>
              <a:t> - možní jednomu „studenému“ jádru zvýšit na několik sekund svůj výkon až nad úroveň maximální povolené TDP – teplo se „rozloží v čase“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Změna L3 </a:t>
            </a:r>
            <a:r>
              <a:rPr lang="cs-CZ" altLang="cs-CZ" sz="1800" dirty="0" err="1"/>
              <a:t>cache</a:t>
            </a:r>
            <a:r>
              <a:rPr lang="cs-CZ" altLang="cs-CZ" sz="1800" dirty="0"/>
              <a:t> - přístup k ní je skrze </a:t>
            </a:r>
            <a:r>
              <a:rPr lang="cs-CZ" altLang="cs-CZ" sz="1800" b="1" dirty="0"/>
              <a:t>ring-bus</a:t>
            </a:r>
            <a:r>
              <a:rPr lang="cs-CZ" altLang="cs-CZ" sz="1800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Přímo do procesorů je integrováno rozhraní </a:t>
            </a:r>
            <a:r>
              <a:rPr lang="cs-CZ" altLang="cs-CZ" sz="1800" b="1" dirty="0"/>
              <a:t>PCI-Express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b="1" dirty="0" err="1"/>
              <a:t>System</a:t>
            </a:r>
            <a:r>
              <a:rPr lang="cs-CZ" altLang="cs-CZ" sz="1800" b="1" dirty="0"/>
              <a:t> Agent</a:t>
            </a:r>
            <a:r>
              <a:rPr lang="cs-CZ" altLang="cs-CZ" sz="1800" dirty="0"/>
              <a:t> - ekvivalent </a:t>
            </a:r>
            <a:r>
              <a:rPr lang="cs-CZ" altLang="cs-CZ" sz="1800" b="1" dirty="0"/>
              <a:t>Severního můstku </a:t>
            </a:r>
            <a:r>
              <a:rPr lang="cs-CZ" altLang="cs-CZ" sz="1800" dirty="0"/>
              <a:t>umístěný přímo v CPU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přístup k PCI Express 2.0 x16 lince, kterou je možné rozdělit na dvě x8.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2kanálový řadič DDR3 (až 1333 MHz) operační paměti s podstatně sníženou latencí a dvojnásobným počtem operací za 1 cyklus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DMI rozhraní, Display </a:t>
            </a:r>
            <a:r>
              <a:rPr lang="cs-CZ" altLang="cs-CZ" sz="1700" dirty="0" err="1"/>
              <a:t>Engine</a:t>
            </a:r>
            <a:r>
              <a:rPr lang="cs-CZ" altLang="cs-CZ" sz="1700" dirty="0"/>
              <a:t> (ovládání displeje signálem přímo z procesoru)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700" dirty="0"/>
              <a:t>Obsahuje jednotku řízení spotřeby PCU (</a:t>
            </a:r>
            <a:r>
              <a:rPr lang="cs-CZ" altLang="cs-CZ" sz="1700" dirty="0" err="1"/>
              <a:t>Power</a:t>
            </a:r>
            <a:r>
              <a:rPr lang="cs-CZ" altLang="cs-CZ" sz="1700" dirty="0"/>
              <a:t> </a:t>
            </a:r>
            <a:r>
              <a:rPr lang="cs-CZ" altLang="cs-CZ" sz="1700" dirty="0" err="1"/>
              <a:t>Control</a:t>
            </a:r>
            <a:r>
              <a:rPr lang="cs-CZ" altLang="cs-CZ" sz="1700" dirty="0"/>
              <a:t> Unit) 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1E4D5094-F256-4A38-8A0B-AC7D8ADAD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L3 Cache ringbus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C16F0372-4DB7-4B5C-8A85-7785063287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600" dirty="0"/>
              <a:t>Intel u architektury </a:t>
            </a:r>
            <a:r>
              <a:rPr lang="cs-CZ" altLang="cs-CZ" sz="2600" dirty="0" err="1"/>
              <a:t>Nehalem</a:t>
            </a:r>
            <a:r>
              <a:rPr lang="cs-CZ" altLang="cs-CZ" sz="2600" dirty="0"/>
              <a:t> započal se sdílenou </a:t>
            </a:r>
            <a:r>
              <a:rPr lang="cs-CZ" altLang="cs-CZ" sz="2600" b="1" dirty="0"/>
              <a:t>L3 </a:t>
            </a:r>
            <a:r>
              <a:rPr lang="cs-CZ" altLang="cs-CZ" sz="2600" b="1" dirty="0" err="1"/>
              <a:t>cache</a:t>
            </a:r>
            <a:r>
              <a:rPr lang="cs-CZ" altLang="cs-CZ" sz="2600" dirty="0"/>
              <a:t>, do které měla přístup všechna jádra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 dirty="0"/>
              <a:t>S novou architekturou nastala potřeba napojit na </a:t>
            </a:r>
            <a:r>
              <a:rPr lang="cs-CZ" altLang="cs-CZ" sz="2600" b="1" dirty="0"/>
              <a:t>L3 </a:t>
            </a:r>
            <a:r>
              <a:rPr lang="cs-CZ" altLang="cs-CZ" sz="2600" b="1" dirty="0" err="1"/>
              <a:t>cache</a:t>
            </a:r>
            <a:r>
              <a:rPr lang="cs-CZ" altLang="cs-CZ" sz="2600" dirty="0"/>
              <a:t> další komponenty než jen jádra CPU (grafika, media </a:t>
            </a:r>
            <a:r>
              <a:rPr lang="cs-CZ" altLang="cs-CZ" sz="2600" dirty="0" err="1"/>
              <a:t>engine</a:t>
            </a:r>
            <a:r>
              <a:rPr lang="cs-CZ" altLang="cs-CZ" sz="2600" dirty="0"/>
              <a:t>, </a:t>
            </a:r>
            <a:r>
              <a:rPr lang="cs-CZ" altLang="cs-CZ" sz="2600" dirty="0" err="1"/>
              <a:t>System</a:t>
            </a:r>
            <a:r>
              <a:rPr lang="cs-CZ" altLang="cs-CZ" sz="2600" dirty="0"/>
              <a:t> Agent…)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 b="1" dirty="0" err="1"/>
              <a:t>RingBus</a:t>
            </a:r>
            <a:r>
              <a:rPr lang="cs-CZ" altLang="cs-CZ" sz="2600" dirty="0"/>
              <a:t> představuje společnou sběrnici pro každé z jader, L3 </a:t>
            </a:r>
            <a:r>
              <a:rPr lang="cs-CZ" altLang="cs-CZ" sz="2600" dirty="0" err="1"/>
              <a:t>Cache</a:t>
            </a:r>
            <a:r>
              <a:rPr lang="cs-CZ" altLang="cs-CZ" sz="2600" dirty="0"/>
              <a:t>, grafické jádro a </a:t>
            </a:r>
            <a:r>
              <a:rPr lang="cs-CZ" altLang="cs-CZ" sz="2600" dirty="0" err="1"/>
              <a:t>System</a:t>
            </a:r>
            <a:r>
              <a:rPr lang="cs-CZ" altLang="cs-CZ" sz="2600" dirty="0"/>
              <a:t> Agent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 dirty="0"/>
              <a:t>Uspořádání jádra, řadiče a grafického čipu vytváří kruh kolem L3 </a:t>
            </a:r>
            <a:r>
              <a:rPr lang="cs-CZ" altLang="cs-CZ" sz="2600" dirty="0" err="1"/>
              <a:t>cache</a:t>
            </a:r>
            <a:endParaRPr lang="cs-CZ" altLang="cs-CZ" sz="26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2600" dirty="0"/>
              <a:t>Přesné fungování </a:t>
            </a:r>
            <a:r>
              <a:rPr lang="cs-CZ" altLang="cs-CZ" sz="2600" dirty="0" err="1"/>
              <a:t>RingBus</a:t>
            </a:r>
            <a:r>
              <a:rPr lang="cs-CZ" altLang="cs-CZ" sz="2600" dirty="0"/>
              <a:t> nebylo nikdy uspokojivě vysvětleno – otázkou je, jestli nejde spíše o bezkolizní  přístupovou metodu ke sdílené </a:t>
            </a:r>
            <a:r>
              <a:rPr lang="cs-CZ" altLang="cs-CZ" sz="2600" dirty="0" err="1"/>
              <a:t>Cache</a:t>
            </a:r>
            <a:endParaRPr lang="cs-CZ" altLang="cs-CZ" sz="2600" dirty="0"/>
          </a:p>
          <a:p>
            <a:pPr eaLnBrk="1" hangingPunct="1">
              <a:lnSpc>
                <a:spcPct val="80000"/>
              </a:lnSpc>
            </a:pPr>
            <a:endParaRPr lang="cs-CZ" altLang="cs-CZ" sz="2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9CCD2B37-E403-49A6-9D22-10324376A09A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620713"/>
            <a:ext cx="7138987" cy="5360987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D9FF5CF4-51A7-491E-92AF-E65EDA40C4F8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600200"/>
            <a:ext cx="8640763" cy="4525963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59B7D7A8-B6A4-499C-B745-7B1A0C5E0D7D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765175"/>
            <a:ext cx="7632700" cy="550545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84778CF-D83E-4946-89AC-03B745E6D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Intel Core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DC89DC2-2552-4EF7-8153-2609A9280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100" b="1" dirty="0"/>
              <a:t>Intel </a:t>
            </a:r>
            <a:r>
              <a:rPr lang="cs-CZ" altLang="cs-CZ" sz="2100" b="1" dirty="0" err="1"/>
              <a:t>Core</a:t>
            </a:r>
            <a:r>
              <a:rPr lang="cs-CZ" altLang="cs-CZ" sz="2100" dirty="0"/>
              <a:t> používá </a:t>
            </a:r>
            <a:r>
              <a:rPr lang="cs-CZ" altLang="cs-CZ" sz="2100" b="1" dirty="0"/>
              <a:t>RISC</a:t>
            </a:r>
            <a:r>
              <a:rPr lang="cs-CZ" altLang="cs-CZ" sz="2100" dirty="0"/>
              <a:t> jádro s vlastními </a:t>
            </a:r>
            <a:r>
              <a:rPr lang="cs-CZ" altLang="cs-CZ" sz="2100" dirty="0" err="1"/>
              <a:t>microOPs</a:t>
            </a:r>
            <a:r>
              <a:rPr lang="cs-CZ" altLang="cs-CZ" sz="2100" dirty="0"/>
              <a:t> (to není nic převratně nového)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Komplexní </a:t>
            </a:r>
            <a:r>
              <a:rPr lang="cs-CZ" altLang="cs-CZ" sz="2100" b="1" dirty="0"/>
              <a:t>CISC</a:t>
            </a:r>
            <a:r>
              <a:rPr lang="cs-CZ" altLang="cs-CZ" sz="2100" dirty="0"/>
              <a:t> instrukce x86 jsou po načtení z instrukční </a:t>
            </a:r>
            <a:r>
              <a:rPr lang="cs-CZ" altLang="cs-CZ" sz="2100" dirty="0" err="1"/>
              <a:t>cache</a:t>
            </a:r>
            <a:r>
              <a:rPr lang="cs-CZ" altLang="cs-CZ" sz="2100" dirty="0"/>
              <a:t> přeloženy do vnitřních mikrooperací</a:t>
            </a:r>
            <a:endParaRPr lang="cs-CZ" altLang="cs-CZ" sz="21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2100" b="1" dirty="0" err="1"/>
              <a:t>MicroOPs</a:t>
            </a:r>
            <a:r>
              <a:rPr lang="cs-CZ" altLang="cs-CZ" sz="2100" dirty="0"/>
              <a:t> jsou vnitřní malé instrukce, které vstupují do </a:t>
            </a:r>
            <a:r>
              <a:rPr lang="cs-CZ" altLang="cs-CZ" sz="2100" dirty="0" err="1"/>
              <a:t>pipeline</a:t>
            </a:r>
            <a:r>
              <a:rPr lang="cs-CZ" altLang="cs-CZ" sz="2100" dirty="0"/>
              <a:t> (přitom několik instrukcí vstupuje paralelně do </a:t>
            </a:r>
            <a:r>
              <a:rPr lang="cs-CZ" altLang="cs-CZ" sz="2100" b="1" dirty="0"/>
              <a:t>4 </a:t>
            </a:r>
            <a:r>
              <a:rPr lang="cs-CZ" altLang="cs-CZ" sz="2100" b="1" dirty="0" err="1"/>
              <a:t>pipeline</a:t>
            </a:r>
            <a:r>
              <a:rPr lang="cs-CZ" altLang="cs-CZ" sz="2100" dirty="0"/>
              <a:t> a navíc v promíchaném pořadí </a:t>
            </a:r>
            <a:r>
              <a:rPr lang="cs-CZ" altLang="cs-CZ" sz="2100" b="1" dirty="0" err="1"/>
              <a:t>out-of-order</a:t>
            </a:r>
            <a:r>
              <a:rPr lang="cs-CZ" altLang="cs-CZ" sz="21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V jednom taktu tak lze dokončit </a:t>
            </a:r>
            <a:r>
              <a:rPr lang="cs-CZ" altLang="cs-CZ" sz="2100" b="1" dirty="0"/>
              <a:t>4 instrukce současně </a:t>
            </a:r>
            <a:r>
              <a:rPr lang="cs-CZ" altLang="cs-CZ" sz="2100" dirty="0"/>
              <a:t>(všechny ostatní procesory dosud umí pouze 3)</a:t>
            </a:r>
            <a:endParaRPr lang="cs-CZ" altLang="cs-CZ" sz="21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Některé CISC instrukce jsou přeloženy na jedinou </a:t>
            </a:r>
            <a:r>
              <a:rPr lang="cs-CZ" altLang="cs-CZ" sz="2100" dirty="0" err="1"/>
              <a:t>microOP</a:t>
            </a:r>
            <a:r>
              <a:rPr lang="cs-CZ" altLang="cs-CZ" sz="2100" dirty="0"/>
              <a:t> jiné na více </a:t>
            </a:r>
            <a:r>
              <a:rPr lang="cs-CZ" altLang="cs-CZ" sz="2100" dirty="0" err="1"/>
              <a:t>mikroOPs</a:t>
            </a:r>
            <a:endParaRPr lang="cs-CZ" altLang="cs-CZ" sz="21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2100" dirty="0"/>
              <a:t>Architektura </a:t>
            </a:r>
            <a:r>
              <a:rPr lang="cs-CZ" altLang="cs-CZ" sz="2100" b="1" dirty="0"/>
              <a:t>Intel </a:t>
            </a:r>
            <a:r>
              <a:rPr lang="cs-CZ" altLang="cs-CZ" sz="2100" b="1" dirty="0" err="1"/>
              <a:t>Core</a:t>
            </a:r>
            <a:r>
              <a:rPr lang="cs-CZ" altLang="cs-CZ" sz="2100" dirty="0"/>
              <a:t> nově umožňuje dokonce dvojici x86 instrukcí přeložit společně na efektivnější </a:t>
            </a:r>
            <a:r>
              <a:rPr lang="cs-CZ" altLang="cs-CZ" sz="2100" dirty="0" err="1"/>
              <a:t>microOP</a:t>
            </a:r>
            <a:r>
              <a:rPr lang="cs-CZ" altLang="cs-CZ" sz="2100" dirty="0"/>
              <a:t> – tomu se říká </a:t>
            </a:r>
            <a:r>
              <a:rPr lang="cs-CZ" altLang="cs-CZ" sz="2100" b="1" dirty="0" err="1"/>
              <a:t>MacroFusion</a:t>
            </a:r>
            <a:r>
              <a:rPr lang="cs-CZ" altLang="cs-CZ" sz="2100" b="1" dirty="0"/>
              <a:t> </a:t>
            </a:r>
            <a:r>
              <a:rPr lang="cs-CZ" altLang="cs-CZ" sz="2100" dirty="0"/>
              <a:t>(dvě po sobě jdoucí navazující instrukce vytvoří kombinovaný </a:t>
            </a:r>
            <a:r>
              <a:rPr lang="cs-CZ" altLang="cs-CZ" sz="2100" dirty="0" err="1"/>
              <a:t>mikrokód</a:t>
            </a:r>
            <a:r>
              <a:rPr lang="cs-CZ" altLang="cs-CZ" sz="2100" dirty="0"/>
              <a:t> – je to podobné jako když do cizího jazyka přeložíte význam celé věty a ne jen postupně jednotlivá slovíčka)</a:t>
            </a:r>
            <a:endParaRPr lang="cs-CZ" altLang="cs-CZ" sz="21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Nadpis 1">
            <a:extLst>
              <a:ext uri="{FF2B5EF4-FFF2-40B4-BE49-F238E27FC236}">
                <a16:creationId xmlns:a16="http://schemas.microsoft.com/office/drawing/2014/main" id="{F2950074-E0CB-452C-9CAF-C85D7737C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Haswell</a:t>
            </a:r>
          </a:p>
        </p:txBody>
      </p:sp>
      <p:sp>
        <p:nvSpPr>
          <p:cNvPr id="38915" name="Zástupný symbol pro obsah 2">
            <a:extLst>
              <a:ext uri="{FF2B5EF4-FFF2-40B4-BE49-F238E27FC236}">
                <a16:creationId xmlns:a16="http://schemas.microsoft.com/office/drawing/2014/main" id="{888D70E4-8068-40BC-B8C5-74BFACC6E2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84313"/>
            <a:ext cx="8229600" cy="4411662"/>
          </a:xfrm>
        </p:spPr>
        <p:txBody>
          <a:bodyPr/>
          <a:lstStyle/>
          <a:p>
            <a:pPr eaLnBrk="1" hangingPunct="1"/>
            <a:r>
              <a:rPr lang="cs-CZ" altLang="cs-CZ" sz="1800" dirty="0"/>
              <a:t>Výsledkem další fáze </a:t>
            </a:r>
            <a:r>
              <a:rPr lang="cs-CZ" altLang="cs-CZ" sz="1800" b="1" dirty="0" err="1"/>
              <a:t>tock</a:t>
            </a:r>
            <a:r>
              <a:rPr lang="cs-CZ" altLang="cs-CZ" sz="1800" dirty="0"/>
              <a:t> je architektura </a:t>
            </a:r>
            <a:r>
              <a:rPr lang="cs-CZ" altLang="cs-CZ" sz="1800" b="1" dirty="0"/>
              <a:t>Intel </a:t>
            </a:r>
            <a:r>
              <a:rPr lang="cs-CZ" altLang="cs-CZ" sz="1800" b="1" dirty="0" err="1"/>
              <a:t>Hasswell</a:t>
            </a:r>
            <a:endParaRPr lang="cs-CZ" altLang="cs-CZ" sz="1800" b="1" dirty="0"/>
          </a:p>
          <a:p>
            <a:pPr eaLnBrk="1" hangingPunct="1"/>
            <a:r>
              <a:rPr lang="cs-CZ" altLang="cs-CZ" sz="1800" dirty="0"/>
              <a:t>Používá se stejná výrobní technologie jako u předchozí architektury Ivy </a:t>
            </a:r>
            <a:r>
              <a:rPr lang="cs-CZ" altLang="cs-CZ" sz="1800" dirty="0" err="1"/>
              <a:t>Bridge</a:t>
            </a:r>
            <a:r>
              <a:rPr lang="cs-CZ" altLang="cs-CZ" sz="1800" dirty="0"/>
              <a:t> (22 </a:t>
            </a:r>
            <a:r>
              <a:rPr lang="cs-CZ" altLang="cs-CZ" sz="1800" dirty="0" err="1"/>
              <a:t>nm</a:t>
            </a:r>
            <a:r>
              <a:rPr lang="cs-CZ" altLang="cs-CZ" sz="1800" dirty="0"/>
              <a:t>)</a:t>
            </a:r>
          </a:p>
          <a:p>
            <a:pPr eaLnBrk="1" hangingPunct="1"/>
            <a:r>
              <a:rPr lang="cs-CZ" altLang="cs-CZ" sz="1800" dirty="0"/>
              <a:t>Intel vyvíjel architekturu </a:t>
            </a:r>
            <a:r>
              <a:rPr lang="cs-CZ" altLang="cs-CZ" sz="1800" dirty="0" err="1"/>
              <a:t>Haswell</a:t>
            </a:r>
            <a:r>
              <a:rPr lang="cs-CZ" altLang="cs-CZ" sz="1800" dirty="0"/>
              <a:t> jako velmi flexibilní, aby bylo možné snadno škálovat různé vlastnosti čipu. </a:t>
            </a:r>
          </a:p>
          <a:p>
            <a:pPr eaLnBrk="1" hangingPunct="1"/>
            <a:r>
              <a:rPr lang="cs-CZ" altLang="cs-CZ" sz="1800" dirty="0" err="1"/>
              <a:t>Haswell</a:t>
            </a:r>
            <a:r>
              <a:rPr lang="cs-CZ" altLang="cs-CZ" sz="1800" dirty="0"/>
              <a:t> nabízí různě výkonné varianty pro tablety (7 W),  </a:t>
            </a:r>
            <a:r>
              <a:rPr lang="cs-CZ" altLang="cs-CZ" sz="1800" dirty="0" err="1"/>
              <a:t>mininotebooky</a:t>
            </a:r>
            <a:r>
              <a:rPr lang="cs-CZ" altLang="cs-CZ" sz="1800" dirty="0"/>
              <a:t> (15 W), notebooky, desktopy (až 84 W)</a:t>
            </a:r>
          </a:p>
          <a:p>
            <a:pPr eaLnBrk="1" hangingPunct="1"/>
            <a:r>
              <a:rPr lang="cs-CZ" altLang="cs-CZ" sz="1800" dirty="0"/>
              <a:t>Pro tablety a </a:t>
            </a:r>
            <a:r>
              <a:rPr lang="cs-CZ" altLang="cs-CZ" sz="1800" dirty="0" err="1"/>
              <a:t>ultrabooky</a:t>
            </a:r>
            <a:r>
              <a:rPr lang="cs-CZ" altLang="cs-CZ" sz="1800" dirty="0"/>
              <a:t> jsou modely označené písmenem </a:t>
            </a:r>
            <a:r>
              <a:rPr lang="cs-CZ" altLang="cs-CZ" sz="1800" b="1" dirty="0"/>
              <a:t>U</a:t>
            </a:r>
            <a:r>
              <a:rPr lang="cs-CZ" altLang="cs-CZ" sz="1800" dirty="0"/>
              <a:t>.</a:t>
            </a:r>
          </a:p>
          <a:p>
            <a:pPr eaLnBrk="1" hangingPunct="1"/>
            <a:r>
              <a:rPr lang="cs-CZ" altLang="cs-CZ" sz="1800" dirty="0"/>
              <a:t>Tyto modely jsou vlastně </a:t>
            </a:r>
            <a:r>
              <a:rPr lang="cs-CZ" altLang="cs-CZ" sz="1800" b="1" dirty="0" err="1"/>
              <a:t>SoC</a:t>
            </a:r>
            <a:r>
              <a:rPr lang="cs-CZ" altLang="cs-CZ" sz="1800" dirty="0"/>
              <a:t> (Systém on Chip) – viz prezentace o mobilních technologiích. Integrovaná je zde výkonná grafika Intel Iris a součástí procesoru je integrovaná operační paměť </a:t>
            </a:r>
            <a:r>
              <a:rPr lang="cs-CZ" altLang="cs-CZ" sz="1800" b="1" dirty="0" err="1"/>
              <a:t>eDRAM</a:t>
            </a:r>
            <a:r>
              <a:rPr lang="cs-CZ" altLang="cs-CZ" sz="1800" dirty="0"/>
              <a:t> s kapacitou 128 MB sdílená všemi jádry a grafikou.</a:t>
            </a:r>
          </a:p>
          <a:p>
            <a:pPr eaLnBrk="1" hangingPunct="1"/>
            <a:r>
              <a:rPr lang="cs-CZ" altLang="cs-CZ" sz="1800" dirty="0"/>
              <a:t>Intel musí reagovat na popularitu čipů </a:t>
            </a:r>
            <a:r>
              <a:rPr lang="cs-CZ" altLang="cs-CZ" sz="1800" b="1" dirty="0"/>
              <a:t>ARM </a:t>
            </a:r>
            <a:r>
              <a:rPr lang="cs-CZ" altLang="cs-CZ" sz="1800" dirty="0"/>
              <a:t>a jejich úspěch v mobilních zařízeních a kromě snížení spotřeby procesoru se zaměřil i na celkovou spotřebu platformy, která zahrnuje i </a:t>
            </a:r>
            <a:r>
              <a:rPr lang="cs-CZ" altLang="cs-CZ" sz="1800" dirty="0" err="1"/>
              <a:t>chipset</a:t>
            </a:r>
            <a:r>
              <a:rPr lang="cs-CZ" altLang="cs-CZ" sz="1800" dirty="0"/>
              <a:t> na základní desce</a:t>
            </a:r>
          </a:p>
          <a:p>
            <a:pPr eaLnBrk="1" hangingPunct="1"/>
            <a:r>
              <a:rPr lang="cs-CZ" altLang="cs-CZ" sz="1800" dirty="0"/>
              <a:t>Nejúspornější řada procesorů </a:t>
            </a:r>
            <a:r>
              <a:rPr lang="cs-CZ" altLang="cs-CZ" sz="1800" dirty="0" err="1"/>
              <a:t>Haswell</a:t>
            </a:r>
            <a:r>
              <a:rPr lang="cs-CZ" altLang="cs-CZ" sz="1800" dirty="0"/>
              <a:t>, která má konkurovat procesorům ARM je označená písmenem </a:t>
            </a:r>
            <a:r>
              <a:rPr lang="cs-CZ" altLang="cs-CZ" sz="1800" b="1" dirty="0"/>
              <a:t>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adpis 1">
            <a:extLst>
              <a:ext uri="{FF2B5EF4-FFF2-40B4-BE49-F238E27FC236}">
                <a16:creationId xmlns:a16="http://schemas.microsoft.com/office/drawing/2014/main" id="{D50D968C-1E76-4D36-906F-73D73D653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Haswell</a:t>
            </a:r>
          </a:p>
        </p:txBody>
      </p:sp>
      <p:sp>
        <p:nvSpPr>
          <p:cNvPr id="39939" name="Zástupný symbol pro obsah 2">
            <a:extLst>
              <a:ext uri="{FF2B5EF4-FFF2-40B4-BE49-F238E27FC236}">
                <a16:creationId xmlns:a16="http://schemas.microsoft.com/office/drawing/2014/main" id="{88641096-7EEF-47E7-B314-85BB24A0B1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z="2000" dirty="0"/>
              <a:t>Pro standardní notebooky jsou určené čtyřjádrové procesory označené písmenem </a:t>
            </a:r>
            <a:r>
              <a:rPr lang="cs-CZ" altLang="cs-CZ" sz="2000" b="1" dirty="0"/>
              <a:t>M</a:t>
            </a:r>
            <a:r>
              <a:rPr lang="cs-CZ" altLang="cs-CZ" sz="2000" dirty="0"/>
              <a:t>  nebo </a:t>
            </a:r>
            <a:r>
              <a:rPr lang="cs-CZ" altLang="cs-CZ" sz="2000" b="1" dirty="0"/>
              <a:t>H</a:t>
            </a:r>
            <a:r>
              <a:rPr lang="cs-CZ" altLang="cs-CZ" sz="2000" dirty="0"/>
              <a:t> (s </a:t>
            </a:r>
            <a:r>
              <a:rPr lang="cs-CZ" altLang="cs-CZ" sz="2000" dirty="0" err="1"/>
              <a:t>výkonnějsí</a:t>
            </a:r>
            <a:r>
              <a:rPr lang="cs-CZ" altLang="cs-CZ" sz="2000" dirty="0"/>
              <a:t> grafikou)</a:t>
            </a:r>
          </a:p>
          <a:p>
            <a:r>
              <a:rPr lang="cs-CZ" altLang="cs-CZ" sz="2000" dirty="0"/>
              <a:t>Úsporné varianty pro desktopy (35 – 65 W) jsou označené písmenem </a:t>
            </a:r>
            <a:r>
              <a:rPr lang="cs-CZ" altLang="cs-CZ" sz="2000" b="1" dirty="0"/>
              <a:t>S</a:t>
            </a:r>
            <a:r>
              <a:rPr lang="cs-CZ" altLang="cs-CZ" sz="2000" dirty="0"/>
              <a:t> a </a:t>
            </a:r>
            <a:r>
              <a:rPr lang="cs-CZ" altLang="cs-CZ" sz="2000" b="1" dirty="0"/>
              <a:t>T</a:t>
            </a:r>
          </a:p>
          <a:p>
            <a:r>
              <a:rPr lang="cs-CZ" altLang="cs-CZ" sz="2000" dirty="0"/>
              <a:t>Pro nejvýkonnější desktopy je určena řada označená písmenem </a:t>
            </a:r>
            <a:r>
              <a:rPr lang="cs-CZ" altLang="cs-CZ" sz="2000" b="1" dirty="0"/>
              <a:t>K</a:t>
            </a:r>
            <a:r>
              <a:rPr lang="cs-CZ" altLang="cs-CZ" sz="2000" dirty="0"/>
              <a:t> (spotřeba až 85 W)</a:t>
            </a:r>
          </a:p>
          <a:p>
            <a:r>
              <a:rPr lang="cs-CZ" altLang="cs-CZ" sz="2000" dirty="0"/>
              <a:t>Procesory s označením Y jsou jen velmi málo podobné procesorům s označení K. Pouze protože jde o stejnou generaci procesorů, které jsou vyráběny ve stejném období, jsou označeny stejně jako </a:t>
            </a:r>
            <a:r>
              <a:rPr lang="cs-CZ" altLang="cs-CZ" sz="2000" dirty="0" err="1"/>
              <a:t>Haswell</a:t>
            </a:r>
            <a:r>
              <a:rPr lang="cs-CZ" altLang="cs-CZ" sz="2000" dirty="0"/>
              <a:t> – v minulosti by spíše bylo běžné označit tak odlišné procesory úplně jiným názvem</a:t>
            </a:r>
          </a:p>
          <a:p>
            <a:r>
              <a:rPr lang="cs-CZ" altLang="cs-CZ" sz="2000" dirty="0"/>
              <a:t>Do toho se samozřejmě dále používá obchodní rozdělení těchto procesorů na i3, i5 a i7</a:t>
            </a:r>
          </a:p>
          <a:p>
            <a:endParaRPr lang="cs-CZ" altLang="cs-CZ" dirty="0"/>
          </a:p>
          <a:p>
            <a:endParaRPr lang="cs-CZ" altLang="cs-CZ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>
            <a:extLst>
              <a:ext uri="{FF2B5EF4-FFF2-40B4-BE49-F238E27FC236}">
                <a16:creationId xmlns:a16="http://schemas.microsoft.com/office/drawing/2014/main" id="{F9AA790B-5B7F-4276-9DBF-7285D8BD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709613"/>
            <a:ext cx="747712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53FE3D9E-B2CE-430D-AB1E-EBB5BDF78E17}"/>
              </a:ext>
            </a:extLst>
          </p:cNvPr>
          <p:cNvSpPr txBox="1"/>
          <p:nvPr/>
        </p:nvSpPr>
        <p:spPr>
          <a:xfrm>
            <a:off x="357188" y="6115050"/>
            <a:ext cx="4248150" cy="6461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cs-CZ" dirty="0"/>
              <a:t>V jednom taktu lze dokončit až 8 instrukcí (mikrooperací) naráz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86A8A949-4200-48AA-B188-9665E9CCD8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908050"/>
            <a:ext cx="6921500" cy="5113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370EFA41-D3DA-4D9E-BD61-9F3081D9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64" y="1340768"/>
            <a:ext cx="72104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2C309029-1618-4EA3-BD98-95E869F31538}"/>
              </a:ext>
            </a:extLst>
          </p:cNvPr>
          <p:cNvSpPr txBox="1"/>
          <p:nvPr/>
        </p:nvSpPr>
        <p:spPr>
          <a:xfrm>
            <a:off x="561975" y="115283"/>
            <a:ext cx="8330505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cs-CZ" sz="1600" b="1" dirty="0"/>
              <a:t>PCH</a:t>
            </a:r>
            <a:r>
              <a:rPr lang="cs-CZ" sz="1600" dirty="0"/>
              <a:t> = </a:t>
            </a:r>
            <a:r>
              <a:rPr lang="cs-CZ" sz="1600" dirty="0" err="1"/>
              <a:t>Platform</a:t>
            </a:r>
            <a:r>
              <a:rPr lang="cs-CZ" sz="1600" dirty="0"/>
              <a:t> </a:t>
            </a:r>
            <a:r>
              <a:rPr lang="cs-CZ" sz="1600" dirty="0" err="1"/>
              <a:t>Controller</a:t>
            </a:r>
            <a:r>
              <a:rPr lang="cs-CZ" sz="1600" dirty="0"/>
              <a:t> hub</a:t>
            </a:r>
          </a:p>
          <a:p>
            <a:r>
              <a:rPr lang="cs-CZ" sz="1600" dirty="0"/>
              <a:t>Dříve byl mikroprocesor propojen přes </a:t>
            </a:r>
            <a:r>
              <a:rPr lang="cs-CZ" sz="1600" b="1" dirty="0"/>
              <a:t>FSB se severním můstkem </a:t>
            </a:r>
            <a:r>
              <a:rPr lang="cs-CZ" sz="1600" dirty="0"/>
              <a:t>na základní desce</a:t>
            </a:r>
          </a:p>
          <a:p>
            <a:r>
              <a:rPr lang="cs-CZ" sz="1600" dirty="0"/>
              <a:t>Na architektuře Sandy </a:t>
            </a:r>
            <a:r>
              <a:rPr lang="cs-CZ" sz="1600" dirty="0" err="1"/>
              <a:t>Bridge</a:t>
            </a:r>
            <a:r>
              <a:rPr lang="cs-CZ" sz="1600" dirty="0"/>
              <a:t> došlo k integraci severního můstku do mikroprocesoru (</a:t>
            </a:r>
            <a:r>
              <a:rPr lang="cs-CZ" sz="1600" dirty="0" err="1"/>
              <a:t>System</a:t>
            </a:r>
            <a:r>
              <a:rPr lang="cs-CZ" sz="1600" dirty="0"/>
              <a:t> Agent)</a:t>
            </a:r>
          </a:p>
          <a:p>
            <a:endParaRPr lang="cs-CZ" sz="1600" dirty="0"/>
          </a:p>
          <a:p>
            <a:r>
              <a:rPr lang="cs-CZ" sz="1600" dirty="0"/>
              <a:t>Procesory </a:t>
            </a:r>
            <a:r>
              <a:rPr lang="cs-CZ" sz="1600" dirty="0" err="1"/>
              <a:t>Haswell</a:t>
            </a:r>
            <a:r>
              <a:rPr lang="cs-CZ" sz="1600" dirty="0"/>
              <a:t> jsou připojeny na základní desce k chipu PCH a komunikují s ním přes nové rozhraní </a:t>
            </a:r>
            <a:r>
              <a:rPr lang="cs-CZ" sz="1600" b="1" dirty="0"/>
              <a:t>PCH link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BDF02B50-2074-407D-9B42-6D074262C3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484313"/>
            <a:ext cx="7788275" cy="432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447F7FA3-C849-4D93-9BE1-42BCFD41FE4C}"/>
              </a:ext>
            </a:extLst>
          </p:cNvPr>
          <p:cNvSpPr txBox="1"/>
          <p:nvPr/>
        </p:nvSpPr>
        <p:spPr>
          <a:xfrm>
            <a:off x="2283300" y="560983"/>
            <a:ext cx="683999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b="1" dirty="0"/>
              <a:t>FLOPS</a:t>
            </a:r>
            <a:r>
              <a:rPr lang="cs-CZ" dirty="0"/>
              <a:t> = </a:t>
            </a:r>
            <a:r>
              <a:rPr lang="cs-CZ" dirty="0" err="1"/>
              <a:t>floating</a:t>
            </a:r>
            <a:r>
              <a:rPr lang="cs-CZ" dirty="0"/>
              <a:t> point </a:t>
            </a:r>
            <a:r>
              <a:rPr lang="cs-CZ" dirty="0" err="1"/>
              <a:t>operations</a:t>
            </a:r>
            <a:endParaRPr lang="cs-CZ" dirty="0"/>
          </a:p>
          <a:p>
            <a:r>
              <a:rPr lang="cs-CZ" b="1" dirty="0"/>
              <a:t>SP</a:t>
            </a:r>
            <a:r>
              <a:rPr lang="cs-CZ" dirty="0"/>
              <a:t> = single </a:t>
            </a:r>
            <a:r>
              <a:rPr lang="cs-CZ" dirty="0" err="1"/>
              <a:t>precision</a:t>
            </a:r>
            <a:r>
              <a:rPr lang="cs-CZ" dirty="0"/>
              <a:t> (reálné číslo zakódované pomocí 32 bitů)</a:t>
            </a:r>
          </a:p>
          <a:p>
            <a:r>
              <a:rPr lang="cs-CZ" b="1" dirty="0"/>
              <a:t>DP</a:t>
            </a:r>
            <a:r>
              <a:rPr lang="cs-CZ" dirty="0"/>
              <a:t> = double </a:t>
            </a:r>
            <a:r>
              <a:rPr lang="cs-CZ" dirty="0" err="1"/>
              <a:t>precision</a:t>
            </a:r>
            <a:r>
              <a:rPr lang="cs-CZ" dirty="0"/>
              <a:t> (reálné číslo zakódované pomocí 64 bitů)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Nadpis 1">
            <a:extLst>
              <a:ext uri="{FF2B5EF4-FFF2-40B4-BE49-F238E27FC236}">
                <a16:creationId xmlns:a16="http://schemas.microsoft.com/office/drawing/2014/main" id="{397201A3-9094-4473-9229-AF79F0880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Haswell</a:t>
            </a:r>
          </a:p>
        </p:txBody>
      </p:sp>
      <p:sp>
        <p:nvSpPr>
          <p:cNvPr id="45059" name="Zástupný symbol pro obsah 2">
            <a:extLst>
              <a:ext uri="{FF2B5EF4-FFF2-40B4-BE49-F238E27FC236}">
                <a16:creationId xmlns:a16="http://schemas.microsoft.com/office/drawing/2014/main" id="{E4B1C938-C9EE-42A0-8E38-5D13BA74BF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229600" cy="4411662"/>
          </a:xfrm>
        </p:spPr>
        <p:txBody>
          <a:bodyPr/>
          <a:lstStyle/>
          <a:p>
            <a:pPr eaLnBrk="1" hangingPunct="1"/>
            <a:r>
              <a:rPr lang="cs-CZ" altLang="cs-CZ" sz="1800" dirty="0"/>
              <a:t>Sdílená L3 </a:t>
            </a:r>
            <a:r>
              <a:rPr lang="cs-CZ" altLang="cs-CZ" sz="1800" dirty="0" err="1"/>
              <a:t>cache</a:t>
            </a:r>
            <a:r>
              <a:rPr lang="cs-CZ" altLang="cs-CZ" sz="1800" dirty="0"/>
              <a:t> je propojená se všemi procesorovými jádry i grafickým čipem a systémovým agentem</a:t>
            </a:r>
          </a:p>
          <a:p>
            <a:pPr eaLnBrk="1" hangingPunct="1"/>
            <a:r>
              <a:rPr lang="cs-CZ" altLang="cs-CZ" sz="1800" dirty="0"/>
              <a:t>Každé jádro má osmicestnou L1 a L2 </a:t>
            </a:r>
            <a:r>
              <a:rPr lang="cs-CZ" altLang="cs-CZ" sz="1800" dirty="0" err="1"/>
              <a:t>cache</a:t>
            </a:r>
            <a:r>
              <a:rPr lang="cs-CZ" altLang="cs-CZ" sz="1800" dirty="0"/>
              <a:t>, ze kterých se data čtou po blocích velkých 64 B</a:t>
            </a:r>
          </a:p>
          <a:p>
            <a:pPr eaLnBrk="1" hangingPunct="1"/>
            <a:r>
              <a:rPr lang="cs-CZ" altLang="cs-CZ" sz="1800" dirty="0"/>
              <a:t>Nová instrukční sada AVX2 – SIMD s 256-bitově zakódovanými vektory. Orientováno na provádění instrukcí </a:t>
            </a:r>
            <a:r>
              <a:rPr lang="cs-CZ" altLang="cs-CZ" sz="1800" dirty="0" err="1"/>
              <a:t>Multiply-Add</a:t>
            </a:r>
            <a:r>
              <a:rPr lang="cs-CZ" altLang="cs-CZ" sz="1800" dirty="0"/>
              <a:t> (součet součinů). Nově podporuje výpočty používané v kryptografii a </a:t>
            </a:r>
            <a:r>
              <a:rPr lang="cs-CZ" altLang="cs-CZ" sz="1800" dirty="0" err="1"/>
              <a:t>hashování</a:t>
            </a:r>
            <a:r>
              <a:rPr lang="cs-CZ" altLang="cs-CZ" sz="1800" dirty="0"/>
              <a:t>.</a:t>
            </a:r>
          </a:p>
          <a:p>
            <a:pPr eaLnBrk="1" hangingPunct="1"/>
            <a:r>
              <a:rPr lang="cs-CZ" altLang="cs-CZ" sz="1800" dirty="0"/>
              <a:t>Intel optimalizoval jednotlivé fyzické obvody a jejich výrobu - cílem bylo, aby nepoužitá logika čipu v co nejkratším čase snížila svou spotřebu na naprosté minimum, ale zároveň aby byla co nejdříve k dispozici v aktivním stavu</a:t>
            </a:r>
          </a:p>
          <a:p>
            <a:pPr eaLnBrk="1" hangingPunct="1"/>
            <a:r>
              <a:rPr lang="cs-CZ" altLang="cs-CZ" sz="1800" dirty="0"/>
              <a:t>Spotřeba v nejúspornějším stavu spánku se snížila až dvacetinásobně oproti Sandy </a:t>
            </a:r>
            <a:r>
              <a:rPr lang="cs-CZ" altLang="cs-CZ" sz="1800" dirty="0" err="1"/>
              <a:t>Bridge</a:t>
            </a:r>
            <a:endParaRPr lang="cs-CZ" altLang="cs-CZ" sz="1800" dirty="0"/>
          </a:p>
          <a:p>
            <a:pPr eaLnBrk="1" hangingPunct="1"/>
            <a:r>
              <a:rPr lang="cs-CZ" altLang="cs-CZ" sz="1800" dirty="0"/>
              <a:t>Díky tomu mají notebooky a další zařízení s čipy </a:t>
            </a:r>
            <a:r>
              <a:rPr lang="cs-CZ" altLang="cs-CZ" sz="1800" dirty="0" err="1"/>
              <a:t>Haswell</a:t>
            </a:r>
            <a:r>
              <a:rPr lang="cs-CZ" altLang="cs-CZ" sz="1800" dirty="0"/>
              <a:t> velmi dlouhou výdrž ve spánku (až dva týdny)</a:t>
            </a:r>
          </a:p>
          <a:p>
            <a:pPr eaLnBrk="1" hangingPunct="1"/>
            <a:r>
              <a:rPr lang="cs-CZ" altLang="cs-CZ" sz="1800" dirty="0"/>
              <a:t>Stavy se za běhu přepínají až o 25 % rychleji</a:t>
            </a:r>
          </a:p>
          <a:p>
            <a:pPr eaLnBrk="1" hangingPunct="1"/>
            <a:endParaRPr lang="cs-CZ" altLang="cs-CZ" sz="1800" dirty="0"/>
          </a:p>
          <a:p>
            <a:endParaRPr lang="cs-CZ" altLang="cs-CZ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Nadpis 1">
            <a:extLst>
              <a:ext uri="{FF2B5EF4-FFF2-40B4-BE49-F238E27FC236}">
                <a16:creationId xmlns:a16="http://schemas.microsoft.com/office/drawing/2014/main" id="{EAAD60ED-488A-4FD6-A466-EC8D50B6D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Haswell</a:t>
            </a:r>
          </a:p>
        </p:txBody>
      </p:sp>
      <p:sp>
        <p:nvSpPr>
          <p:cNvPr id="46083" name="Zástupný symbol pro obsah 2">
            <a:extLst>
              <a:ext uri="{FF2B5EF4-FFF2-40B4-BE49-F238E27FC236}">
                <a16:creationId xmlns:a16="http://schemas.microsoft.com/office/drawing/2014/main" id="{838643FA-95FA-4C20-8430-B7EE390ED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z="1800" dirty="0"/>
              <a:t>Nový grafický chip v procesoru je zaměřen na optimalizaci akcelerace přehrávání videa a jeho převodu</a:t>
            </a:r>
          </a:p>
          <a:p>
            <a:r>
              <a:rPr lang="cs-CZ" altLang="cs-CZ" sz="1800" dirty="0"/>
              <a:t>Nový je hardwarový dekodér pro MJPEG (určeno především pro videohovory), hardwarový enkodér pro MPEG2, akcelerace videa v rozlišení 4K….</a:t>
            </a:r>
          </a:p>
          <a:p>
            <a:r>
              <a:rPr lang="cs-CZ" altLang="cs-CZ" sz="1800" dirty="0"/>
              <a:t>Novinkou je dále hardwarová stabilizace obrazu, převod snímkovací frekvence, vylepšení barev a rozšíření </a:t>
            </a:r>
            <a:r>
              <a:rPr lang="cs-CZ" altLang="cs-CZ" sz="1800" dirty="0" err="1"/>
              <a:t>gamutu</a:t>
            </a:r>
            <a:r>
              <a:rPr lang="cs-CZ" altLang="cs-CZ" sz="1800" dirty="0"/>
              <a:t>, </a:t>
            </a:r>
            <a:r>
              <a:rPr lang="cs-CZ" altLang="cs-CZ" sz="1800" dirty="0" err="1"/>
              <a:t>deinterlacing</a:t>
            </a:r>
            <a:endParaRPr lang="cs-CZ" altLang="cs-CZ" sz="1800" dirty="0"/>
          </a:p>
          <a:p>
            <a:endParaRPr lang="cs-CZ" altLang="cs-CZ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Nadpis 1">
            <a:extLst>
              <a:ext uri="{FF2B5EF4-FFF2-40B4-BE49-F238E27FC236}">
                <a16:creationId xmlns:a16="http://schemas.microsoft.com/office/drawing/2014/main" id="{551A925D-DA9B-4B5E-8B7A-E8905EF4D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dirty="0" err="1"/>
              <a:t>Broadwell</a:t>
            </a:r>
            <a:endParaRPr lang="cs-CZ" altLang="cs-CZ" dirty="0"/>
          </a:p>
        </p:txBody>
      </p:sp>
      <p:sp>
        <p:nvSpPr>
          <p:cNvPr id="47107" name="Zástupný symbol pro obsah 2">
            <a:extLst>
              <a:ext uri="{FF2B5EF4-FFF2-40B4-BE49-F238E27FC236}">
                <a16:creationId xmlns:a16="http://schemas.microsoft.com/office/drawing/2014/main" id="{7B1A0CC4-C7E5-4573-9169-7CECE07445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19262"/>
            <a:ext cx="8229600" cy="5016499"/>
          </a:xfrm>
        </p:spPr>
        <p:txBody>
          <a:bodyPr/>
          <a:lstStyle/>
          <a:p>
            <a:r>
              <a:rPr lang="cs-CZ" altLang="cs-CZ" sz="1600" b="1" dirty="0" err="1"/>
              <a:t>Broadwell</a:t>
            </a:r>
            <a:r>
              <a:rPr lang="cs-CZ" altLang="cs-CZ" sz="1600" dirty="0"/>
              <a:t> je pátá generace procesorů Intel </a:t>
            </a:r>
            <a:r>
              <a:rPr lang="cs-CZ" altLang="cs-CZ" sz="1600" dirty="0" err="1"/>
              <a:t>Core</a:t>
            </a:r>
            <a:r>
              <a:rPr lang="cs-CZ" altLang="cs-CZ" sz="1600" dirty="0"/>
              <a:t> – všechny procesory mají ve svém číselném čtyřciferném označení na začátku pětku (např. i7-</a:t>
            </a:r>
            <a:r>
              <a:rPr lang="cs-CZ" altLang="cs-CZ" sz="1600" b="1" u="sng" dirty="0"/>
              <a:t>5</a:t>
            </a:r>
            <a:r>
              <a:rPr lang="cs-CZ" altLang="cs-CZ" sz="1600" dirty="0"/>
              <a:t>950)</a:t>
            </a:r>
          </a:p>
          <a:p>
            <a:r>
              <a:rPr lang="cs-CZ" altLang="cs-CZ" sz="1600" dirty="0"/>
              <a:t>Jedná se o fázi </a:t>
            </a:r>
            <a:r>
              <a:rPr lang="cs-CZ" altLang="cs-CZ" sz="1600" b="1" dirty="0" err="1"/>
              <a:t>Tick</a:t>
            </a:r>
            <a:r>
              <a:rPr lang="cs-CZ" altLang="cs-CZ" sz="1600" dirty="0"/>
              <a:t>, tedy zefektivnění předchozí architektury </a:t>
            </a:r>
            <a:r>
              <a:rPr lang="cs-CZ" altLang="cs-CZ" sz="1600" dirty="0" err="1"/>
              <a:t>Haswell</a:t>
            </a:r>
            <a:r>
              <a:rPr lang="cs-CZ" altLang="cs-CZ" sz="1600" dirty="0"/>
              <a:t> </a:t>
            </a:r>
          </a:p>
          <a:p>
            <a:r>
              <a:rPr lang="cs-CZ" altLang="cs-CZ" sz="1600" dirty="0" err="1"/>
              <a:t>Haswell</a:t>
            </a:r>
            <a:r>
              <a:rPr lang="cs-CZ" altLang="cs-CZ" sz="1600" dirty="0"/>
              <a:t> architektura využívala </a:t>
            </a:r>
            <a:r>
              <a:rPr lang="cs-CZ" altLang="cs-CZ" sz="1600" b="1" dirty="0"/>
              <a:t>22nm </a:t>
            </a:r>
            <a:r>
              <a:rPr lang="cs-CZ" altLang="cs-CZ" sz="1600" dirty="0"/>
              <a:t>tranzistory</a:t>
            </a:r>
          </a:p>
          <a:p>
            <a:r>
              <a:rPr lang="cs-CZ" altLang="cs-CZ" sz="1600" dirty="0" err="1"/>
              <a:t>Broadwell</a:t>
            </a:r>
            <a:r>
              <a:rPr lang="cs-CZ" altLang="cs-CZ" sz="1600" dirty="0"/>
              <a:t> přechází na výrobní technologii </a:t>
            </a:r>
            <a:r>
              <a:rPr lang="cs-CZ" altLang="cs-CZ" sz="1600" b="1" dirty="0"/>
              <a:t>14nm</a:t>
            </a:r>
          </a:p>
          <a:p>
            <a:r>
              <a:rPr lang="cs-CZ" altLang="cs-CZ" sz="1600" dirty="0"/>
              <a:t>Nová technologie je až o 30 procent úspornější při stejném výpočetním výkonu</a:t>
            </a:r>
          </a:p>
          <a:p>
            <a:r>
              <a:rPr lang="cs-CZ" altLang="cs-CZ" sz="1600" dirty="0"/>
              <a:t>Naprostá většina této generace procesorů (25 variant) je určena pro notebooky</a:t>
            </a:r>
          </a:p>
          <a:p>
            <a:r>
              <a:rPr lang="cs-CZ" altLang="cs-CZ" sz="1600" dirty="0"/>
              <a:t>Pouze dvě varianty tohoto procesoru (5775C a 5675C) jsou určeny do desktopů. Tyto chipy mají 128 MB </a:t>
            </a:r>
            <a:r>
              <a:rPr lang="cs-CZ" altLang="cs-CZ" sz="1600" b="1" dirty="0"/>
              <a:t>L4 </a:t>
            </a:r>
            <a:r>
              <a:rPr lang="cs-CZ" altLang="cs-CZ" sz="1600" b="1" dirty="0" err="1"/>
              <a:t>Cache</a:t>
            </a:r>
            <a:endParaRPr lang="cs-CZ" altLang="cs-CZ" sz="1600" b="1" dirty="0"/>
          </a:p>
          <a:p>
            <a:r>
              <a:rPr lang="cs-CZ" altLang="cs-CZ" sz="1600" b="1" dirty="0"/>
              <a:t>L4 </a:t>
            </a:r>
            <a:r>
              <a:rPr lang="cs-CZ" altLang="cs-CZ" sz="1600" b="1" dirty="0" err="1"/>
              <a:t>Cache</a:t>
            </a:r>
            <a:r>
              <a:rPr lang="cs-CZ" altLang="cs-CZ" sz="1600" b="1" dirty="0"/>
              <a:t> </a:t>
            </a:r>
            <a:r>
              <a:rPr lang="cs-CZ" altLang="cs-CZ" sz="1600" dirty="0"/>
              <a:t>byla vyrobena technologií </a:t>
            </a:r>
            <a:r>
              <a:rPr lang="cs-CZ" altLang="cs-CZ" sz="1600" dirty="0" err="1"/>
              <a:t>eDRAM</a:t>
            </a:r>
            <a:r>
              <a:rPr lang="cs-CZ" altLang="cs-CZ" sz="1600" dirty="0"/>
              <a:t> (</a:t>
            </a:r>
            <a:r>
              <a:rPr lang="cs-CZ" altLang="cs-CZ" sz="1600" dirty="0" err="1"/>
              <a:t>embedded</a:t>
            </a:r>
            <a:r>
              <a:rPr lang="cs-CZ" altLang="cs-CZ" sz="1600" dirty="0"/>
              <a:t> DRAM) - není to rychlá SRAM, ale DRAM integrovaná v procesoru</a:t>
            </a:r>
          </a:p>
          <a:p>
            <a:r>
              <a:rPr lang="cs-CZ" altLang="cs-CZ" sz="1600" b="1" dirty="0"/>
              <a:t>L4 </a:t>
            </a:r>
            <a:r>
              <a:rPr lang="cs-CZ" altLang="cs-CZ" sz="1600" b="1" dirty="0" err="1"/>
              <a:t>Cache</a:t>
            </a:r>
            <a:r>
              <a:rPr lang="cs-CZ" altLang="cs-CZ" sz="1600" b="1" dirty="0"/>
              <a:t> </a:t>
            </a:r>
            <a:r>
              <a:rPr lang="cs-CZ" altLang="cs-CZ" sz="1600" dirty="0"/>
              <a:t>je využívána zejména GPU jednotkou (grafická data mohou být uložena přímo v procesoru a jsou tak dostupná s nižším zpožděním než z paměťových modulů)</a:t>
            </a:r>
          </a:p>
          <a:p>
            <a:r>
              <a:rPr lang="cs-CZ" altLang="cs-CZ" sz="1600" dirty="0"/>
              <a:t>Někdy také bývá označována jako </a:t>
            </a:r>
            <a:r>
              <a:rPr lang="cs-CZ" altLang="cs-CZ" sz="1600" b="1" dirty="0"/>
              <a:t>pseudo-L4 </a:t>
            </a:r>
            <a:r>
              <a:rPr lang="cs-CZ" altLang="cs-CZ" sz="1600" b="1" dirty="0" err="1"/>
              <a:t>cache</a:t>
            </a:r>
            <a:endParaRPr lang="cs-CZ" altLang="cs-CZ" sz="1600" b="1" dirty="0"/>
          </a:p>
          <a:p>
            <a:r>
              <a:rPr lang="cs-CZ" altLang="cs-CZ" sz="1600" dirty="0"/>
              <a:t>Tato řada procesorů byla uvedena na trh se značným zpožděním oproti původnímu plánu a byla zastíněna novější generací </a:t>
            </a:r>
            <a:r>
              <a:rPr lang="cs-CZ" altLang="cs-CZ" sz="1600" dirty="0" err="1"/>
              <a:t>Skylake</a:t>
            </a:r>
            <a:r>
              <a:rPr lang="cs-CZ" altLang="cs-CZ" sz="1600" dirty="0"/>
              <a:t>, která přichází o pouhé tři měsíce později</a:t>
            </a:r>
          </a:p>
          <a:p>
            <a:endParaRPr lang="cs-CZ" altLang="cs-CZ" sz="1800" dirty="0"/>
          </a:p>
          <a:p>
            <a:endParaRPr lang="cs-CZ" altLang="cs-CZ" sz="18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adpis 1">
            <a:extLst>
              <a:ext uri="{FF2B5EF4-FFF2-40B4-BE49-F238E27FC236}">
                <a16:creationId xmlns:a16="http://schemas.microsoft.com/office/drawing/2014/main" id="{D845918D-86B6-42BD-B61E-7B9FE7DF9E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Skylake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BF29559-EF25-4E7D-8A60-E8FF3EA00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1427163"/>
            <a:ext cx="8229600" cy="4411662"/>
          </a:xfrm>
        </p:spPr>
        <p:txBody>
          <a:bodyPr/>
          <a:lstStyle/>
          <a:p>
            <a:pPr>
              <a:defRPr/>
            </a:pPr>
            <a:r>
              <a:rPr lang="cs-CZ" altLang="cs-CZ" sz="1800" dirty="0"/>
              <a:t>Podzim 2015 - Šestá generace procesorů Intel </a:t>
            </a:r>
            <a:r>
              <a:rPr lang="cs-CZ" altLang="cs-CZ" sz="1800" dirty="0" err="1"/>
              <a:t>Core</a:t>
            </a:r>
            <a:endParaRPr lang="cs-CZ" altLang="cs-CZ" sz="1800" dirty="0"/>
          </a:p>
          <a:p>
            <a:pPr>
              <a:defRPr/>
            </a:pPr>
            <a:r>
              <a:rPr lang="cs-CZ" altLang="cs-CZ" sz="1800" dirty="0"/>
              <a:t>všechny procesory mají ve svém číselném čtyřciferném označení na začátku šestku (např. i7-</a:t>
            </a:r>
            <a:r>
              <a:rPr lang="cs-CZ" altLang="cs-CZ" sz="1800" b="1" u="sng" dirty="0"/>
              <a:t>6</a:t>
            </a:r>
            <a:r>
              <a:rPr lang="cs-CZ" altLang="cs-CZ" sz="1800" dirty="0"/>
              <a:t>700K)</a:t>
            </a:r>
          </a:p>
          <a:p>
            <a:pPr>
              <a:defRPr/>
            </a:pPr>
            <a:r>
              <a:rPr lang="cs-CZ" altLang="cs-CZ" sz="1800" dirty="0"/>
              <a:t>Plnohodnotná fáze </a:t>
            </a:r>
            <a:r>
              <a:rPr lang="cs-CZ" altLang="cs-CZ" sz="1800" b="1" dirty="0" err="1"/>
              <a:t>Tock</a:t>
            </a:r>
            <a:r>
              <a:rPr lang="cs-CZ" altLang="cs-CZ" sz="1800" b="1" dirty="0"/>
              <a:t> </a:t>
            </a:r>
            <a:r>
              <a:rPr lang="cs-CZ" altLang="cs-CZ" sz="1800" dirty="0"/>
              <a:t>(alespoň Intel si to myslí)</a:t>
            </a:r>
            <a:endParaRPr lang="cs-CZ" altLang="cs-CZ" sz="1800" b="1" dirty="0"/>
          </a:p>
          <a:p>
            <a:pPr>
              <a:defRPr/>
            </a:pPr>
            <a:r>
              <a:rPr lang="cs-CZ" altLang="cs-CZ" sz="1800" dirty="0"/>
              <a:t>Výrobní proces </a:t>
            </a:r>
            <a:r>
              <a:rPr lang="cs-CZ" altLang="cs-CZ" sz="1800" b="1" dirty="0"/>
              <a:t>14 </a:t>
            </a:r>
            <a:r>
              <a:rPr lang="cs-CZ" altLang="cs-CZ" sz="1800" b="1" dirty="0" err="1"/>
              <a:t>nm</a:t>
            </a:r>
            <a:r>
              <a:rPr lang="cs-CZ" altLang="cs-CZ" sz="1800" b="1" dirty="0"/>
              <a:t> </a:t>
            </a:r>
          </a:p>
          <a:p>
            <a:pPr>
              <a:defRPr/>
            </a:pPr>
            <a:r>
              <a:rPr lang="pl-PL" sz="1800" dirty="0"/>
              <a:t>procesory dostupné v pěti variantách: SKL-S, SKL-X, SKL-H, SKL-U a SKL-Y</a:t>
            </a:r>
          </a:p>
          <a:p>
            <a:pPr>
              <a:defRPr/>
            </a:pPr>
            <a:r>
              <a:rPr lang="cs-CZ" sz="1800" dirty="0"/>
              <a:t>Procesory s koncovkami S a X jsou </a:t>
            </a:r>
            <a:r>
              <a:rPr lang="cs-CZ" sz="1800" dirty="0" err="1"/>
              <a:t>přetaktovatelné</a:t>
            </a:r>
            <a:r>
              <a:rPr lang="cs-CZ" sz="1800" dirty="0"/>
              <a:t> díky odemknutému násobiči</a:t>
            </a:r>
          </a:p>
          <a:p>
            <a:pPr>
              <a:defRPr/>
            </a:pPr>
            <a:r>
              <a:rPr lang="cs-CZ" sz="1800" dirty="0"/>
              <a:t>Varianty H, U a Y byly navrženy především pro přenosná zařízení</a:t>
            </a:r>
          </a:p>
          <a:p>
            <a:pPr>
              <a:defRPr/>
            </a:pPr>
            <a:r>
              <a:rPr lang="cs-CZ" altLang="cs-CZ" sz="1800" dirty="0"/>
              <a:t>U nejvýkonnějších variant se objevuje </a:t>
            </a:r>
            <a:r>
              <a:rPr lang="cs-CZ" altLang="cs-CZ" sz="1800" b="1" dirty="0"/>
              <a:t>nové označení i9</a:t>
            </a:r>
          </a:p>
          <a:p>
            <a:pPr>
              <a:defRPr/>
            </a:pPr>
            <a:r>
              <a:rPr lang="cs-CZ" altLang="cs-CZ" sz="1800" dirty="0"/>
              <a:t>Procesory </a:t>
            </a:r>
            <a:r>
              <a:rPr lang="cs-CZ" altLang="cs-CZ" sz="1800" b="1" dirty="0"/>
              <a:t>i9</a:t>
            </a:r>
            <a:r>
              <a:rPr lang="cs-CZ" altLang="cs-CZ" sz="1800" dirty="0"/>
              <a:t> mají 10, 12, 14, 16 nebo 18 jader</a:t>
            </a:r>
          </a:p>
          <a:p>
            <a:pPr>
              <a:defRPr/>
            </a:pPr>
            <a:r>
              <a:rPr lang="cs-CZ" altLang="cs-CZ" sz="1800" dirty="0"/>
              <a:t>Procesory </a:t>
            </a:r>
            <a:r>
              <a:rPr lang="cs-CZ" altLang="cs-CZ" sz="1800" b="1" dirty="0"/>
              <a:t>i7</a:t>
            </a:r>
            <a:r>
              <a:rPr lang="cs-CZ" altLang="cs-CZ" sz="1800" dirty="0"/>
              <a:t> mají 4, 6 nebo 8 jader</a:t>
            </a:r>
          </a:p>
          <a:p>
            <a:pPr>
              <a:defRPr/>
            </a:pPr>
            <a:r>
              <a:rPr lang="cs-CZ" altLang="cs-CZ" sz="1800" dirty="0"/>
              <a:t>Procesory </a:t>
            </a:r>
            <a:r>
              <a:rPr lang="cs-CZ" altLang="cs-CZ" sz="1800" b="1" dirty="0"/>
              <a:t>i5</a:t>
            </a:r>
            <a:r>
              <a:rPr lang="cs-CZ" altLang="cs-CZ" sz="1800" dirty="0"/>
              <a:t> mají 4 jádra</a:t>
            </a:r>
          </a:p>
          <a:p>
            <a:pPr>
              <a:defRPr/>
            </a:pPr>
            <a:r>
              <a:rPr lang="cs-CZ" altLang="cs-CZ" sz="1800" dirty="0"/>
              <a:t>Procesory </a:t>
            </a:r>
            <a:r>
              <a:rPr lang="cs-CZ" altLang="cs-CZ" sz="1800" b="1" dirty="0"/>
              <a:t>i3</a:t>
            </a:r>
            <a:r>
              <a:rPr lang="cs-CZ" altLang="cs-CZ" sz="1800" dirty="0"/>
              <a:t> mají 2 jádra</a:t>
            </a:r>
          </a:p>
          <a:p>
            <a:pPr>
              <a:defRPr/>
            </a:pPr>
            <a:r>
              <a:rPr lang="cs-CZ" altLang="cs-CZ" sz="1800" dirty="0"/>
              <a:t>Procesory označené jako </a:t>
            </a:r>
            <a:r>
              <a:rPr lang="cs-CZ" altLang="cs-CZ" sz="1800" b="1" dirty="0"/>
              <a:t>Pentium</a:t>
            </a:r>
            <a:r>
              <a:rPr lang="cs-CZ" altLang="cs-CZ" sz="1800" dirty="0"/>
              <a:t> a </a:t>
            </a:r>
            <a:r>
              <a:rPr lang="cs-CZ" altLang="cs-CZ" sz="1800" b="1" dirty="0" err="1"/>
              <a:t>Celeron</a:t>
            </a:r>
            <a:r>
              <a:rPr lang="cs-CZ" altLang="cs-CZ" sz="1800" dirty="0"/>
              <a:t> mají 2 jádra bez </a:t>
            </a:r>
            <a:r>
              <a:rPr lang="cs-CZ" altLang="cs-CZ" sz="1800" dirty="0" err="1"/>
              <a:t>hyperthreadingu</a:t>
            </a:r>
            <a:endParaRPr lang="cs-CZ" altLang="cs-CZ" sz="1800" dirty="0"/>
          </a:p>
          <a:p>
            <a:pPr>
              <a:defRPr/>
            </a:pPr>
            <a:endParaRPr lang="cs-CZ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Intel </a:t>
            </a:r>
            <a:r>
              <a:rPr lang="cs-CZ" dirty="0" err="1"/>
              <a:t>Core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411662"/>
          </a:xfrm>
        </p:spPr>
        <p:txBody>
          <a:bodyPr/>
          <a:lstStyle/>
          <a:p>
            <a:r>
              <a:rPr lang="cs-CZ" sz="1800" b="1" dirty="0" err="1"/>
              <a:t>Out-of-Order</a:t>
            </a:r>
            <a:r>
              <a:rPr lang="cs-CZ" sz="1800" dirty="0"/>
              <a:t> - Umožňuje zpracování instrukcí v jiném pořadí, než jak je v programu stanoveno, aby se co nejvíce využilo dostupného výpočetního výkonu</a:t>
            </a:r>
          </a:p>
          <a:p>
            <a:r>
              <a:rPr lang="cs-CZ" sz="1800" dirty="0"/>
              <a:t>Toto umělo poprvé už Pentium PRO</a:t>
            </a:r>
          </a:p>
          <a:p>
            <a:r>
              <a:rPr lang="cs-CZ" sz="1800" dirty="0" err="1"/>
              <a:t>Out-of-Order</a:t>
            </a:r>
            <a:r>
              <a:rPr lang="cs-CZ" sz="1800" dirty="0"/>
              <a:t> zpracování probíhá pomocí mikrooperací, což jsou jednoduché RISC operace, na které se převádějí instrukce předstírané instrukční sady x86, SSE atd.</a:t>
            </a:r>
          </a:p>
          <a:p>
            <a:r>
              <a:rPr lang="cs-CZ" sz="1800" dirty="0"/>
              <a:t>Překladem vzniklé mikrooperace putují do </a:t>
            </a:r>
            <a:r>
              <a:rPr lang="cs-CZ" sz="1800" b="1" dirty="0" err="1"/>
              <a:t>Reorder</a:t>
            </a:r>
            <a:r>
              <a:rPr lang="cs-CZ" sz="1800" b="1" dirty="0"/>
              <a:t> </a:t>
            </a:r>
            <a:r>
              <a:rPr lang="cs-CZ" sz="1800" b="1" dirty="0" err="1"/>
              <a:t>Buffer</a:t>
            </a:r>
            <a:r>
              <a:rPr lang="cs-CZ" sz="1800" dirty="0"/>
              <a:t>, což je paměť, v níž se </a:t>
            </a:r>
            <a:r>
              <a:rPr lang="cs-CZ" sz="1800" dirty="0" err="1"/>
              <a:t>microOPs</a:t>
            </a:r>
            <a:r>
              <a:rPr lang="cs-CZ" sz="1800" dirty="0"/>
              <a:t> přeřadí tak, aby je bylo možné vykonávat co možná nejvíc paralelně. </a:t>
            </a:r>
          </a:p>
          <a:p>
            <a:r>
              <a:rPr lang="cs-CZ" sz="1800" dirty="0"/>
              <a:t>Velikost tohoto </a:t>
            </a:r>
            <a:r>
              <a:rPr lang="cs-CZ" sz="1800" dirty="0" err="1"/>
              <a:t>bufferu</a:t>
            </a:r>
            <a:r>
              <a:rPr lang="cs-CZ" sz="1800" dirty="0"/>
              <a:t> se udává jako </a:t>
            </a:r>
            <a:r>
              <a:rPr lang="cs-CZ" sz="1800" b="1" dirty="0"/>
              <a:t>in-</a:t>
            </a:r>
            <a:r>
              <a:rPr lang="cs-CZ" sz="1800" b="1" dirty="0" err="1"/>
              <a:t>flight</a:t>
            </a:r>
            <a:r>
              <a:rPr lang="cs-CZ" sz="1800" b="1" dirty="0"/>
              <a:t> </a:t>
            </a:r>
            <a:r>
              <a:rPr lang="cs-CZ" sz="1800" b="1" dirty="0" err="1"/>
              <a:t>microOPs</a:t>
            </a:r>
            <a:r>
              <a:rPr lang="cs-CZ" sz="1800" dirty="0"/>
              <a:t> (někdy také in-</a:t>
            </a:r>
            <a:r>
              <a:rPr lang="cs-CZ" sz="1800" dirty="0" err="1"/>
              <a:t>flight</a:t>
            </a:r>
            <a:r>
              <a:rPr lang="cs-CZ" sz="1800" dirty="0"/>
              <a:t> (</a:t>
            </a:r>
            <a:r>
              <a:rPr lang="cs-CZ" sz="1800" dirty="0" err="1"/>
              <a:t>micro</a:t>
            </a:r>
            <a:r>
              <a:rPr lang="cs-CZ" sz="1800" dirty="0"/>
              <a:t>)</a:t>
            </a:r>
            <a:r>
              <a:rPr lang="cs-CZ" sz="1800" dirty="0" err="1"/>
              <a:t>instructions</a:t>
            </a:r>
            <a:r>
              <a:rPr lang="cs-CZ" sz="1800" dirty="0"/>
              <a:t> nebo </a:t>
            </a:r>
            <a:r>
              <a:rPr lang="cs-CZ" sz="1800" dirty="0" err="1"/>
              <a:t>instruction</a:t>
            </a:r>
            <a:r>
              <a:rPr lang="cs-CZ" sz="1800" dirty="0"/>
              <a:t> </a:t>
            </a:r>
            <a:r>
              <a:rPr lang="cs-CZ" sz="1800" dirty="0" err="1"/>
              <a:t>window</a:t>
            </a:r>
            <a:r>
              <a:rPr lang="cs-CZ" sz="1800" dirty="0"/>
              <a:t>)</a:t>
            </a:r>
          </a:p>
          <a:p>
            <a:r>
              <a:rPr lang="cs-CZ" sz="1800" dirty="0"/>
              <a:t>Jde vlastně o počet </a:t>
            </a:r>
            <a:r>
              <a:rPr lang="cs-CZ" sz="1800" dirty="0" err="1"/>
              <a:t>MicroOPs</a:t>
            </a:r>
            <a:r>
              <a:rPr lang="cs-CZ" sz="1800" dirty="0"/>
              <a:t>, které jsou dohromady k dispozici k přeskupení pořadí </a:t>
            </a:r>
          </a:p>
          <a:p>
            <a:r>
              <a:rPr lang="cs-CZ" sz="1800" dirty="0"/>
              <a:t>Tento počet je jedním z největších faktorů výpočetního výkonu</a:t>
            </a:r>
          </a:p>
          <a:p>
            <a:r>
              <a:rPr lang="cs-CZ" sz="1800" dirty="0"/>
              <a:t>při velkém počtu in-</a:t>
            </a:r>
            <a:r>
              <a:rPr lang="cs-CZ" sz="1800" dirty="0" err="1"/>
              <a:t>flight</a:t>
            </a:r>
            <a:r>
              <a:rPr lang="cs-CZ" sz="1800" dirty="0"/>
              <a:t> </a:t>
            </a:r>
            <a:r>
              <a:rPr lang="cs-CZ" sz="1800" dirty="0" err="1"/>
              <a:t>MicroOPs</a:t>
            </a:r>
            <a:r>
              <a:rPr lang="cs-CZ" sz="1800" dirty="0"/>
              <a:t> lze obcházet závislosti, které znemožňují paralelismus</a:t>
            </a:r>
          </a:p>
        </p:txBody>
      </p:sp>
    </p:spTree>
    <p:extLst>
      <p:ext uri="{BB962C8B-B14F-4D97-AF65-F5344CB8AC3E}">
        <p14:creationId xmlns:p14="http://schemas.microsoft.com/office/powerpoint/2010/main" val="172658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7C198C3-F29E-4797-8A6F-E5C4D5C3B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9440"/>
            <a:ext cx="7560840" cy="6299119"/>
          </a:xfrm>
        </p:spPr>
      </p:pic>
      <p:sp>
        <p:nvSpPr>
          <p:cNvPr id="6" name="Obdélník 5">
            <a:extLst>
              <a:ext uri="{FF2B5EF4-FFF2-40B4-BE49-F238E27FC236}">
                <a16:creationId xmlns:a16="http://schemas.microsoft.com/office/drawing/2014/main" id="{E2163E6F-3407-4AF7-9556-46709A5CECCC}"/>
              </a:ext>
            </a:extLst>
          </p:cNvPr>
          <p:cNvSpPr/>
          <p:nvPr/>
        </p:nvSpPr>
        <p:spPr>
          <a:xfrm>
            <a:off x="467544" y="404664"/>
            <a:ext cx="720080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12BE5335-6B16-4675-A40C-CAFB900CE966}"/>
              </a:ext>
            </a:extLst>
          </p:cNvPr>
          <p:cNvSpPr/>
          <p:nvPr/>
        </p:nvSpPr>
        <p:spPr>
          <a:xfrm>
            <a:off x="1403648" y="6225909"/>
            <a:ext cx="7200800" cy="47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3612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7571E1-5337-43C8-A389-94E877BE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Skylake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CE799D-B791-4493-B8A3-82AED0DA5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000" dirty="0"/>
              <a:t>Na architektuře </a:t>
            </a:r>
            <a:r>
              <a:rPr lang="cs-CZ" sz="2000" dirty="0" err="1"/>
              <a:t>Skylake</a:t>
            </a:r>
            <a:r>
              <a:rPr lang="cs-CZ" sz="2000" dirty="0"/>
              <a:t> se objevil podstatný bezpečnostní problém</a:t>
            </a:r>
          </a:p>
          <a:p>
            <a:r>
              <a:rPr lang="cs-CZ" sz="2000" b="1" dirty="0"/>
              <a:t>Spectre vulnerability </a:t>
            </a:r>
            <a:r>
              <a:rPr lang="cs-CZ" sz="2000" dirty="0"/>
              <a:t>– tato řada procesorů je zranitelná sofistikovaným typem útoků, který zneužívá chování procesoru při spekulativním řešení podmíněných skoků</a:t>
            </a:r>
          </a:p>
          <a:p>
            <a:r>
              <a:rPr lang="cs-CZ" sz="2000" dirty="0"/>
              <a:t>Procesor při spekulativním provádění podmíněných skoků provádí dopředu i ty části programu, které se vlastně provádět nemají a existuje zde možnost, aby se program dostal k datům, pro která nemá proces v chráněném režimu dostatečná přístupová práva</a:t>
            </a:r>
          </a:p>
          <a:p>
            <a:r>
              <a:rPr lang="cs-CZ" sz="2000" dirty="0"/>
              <a:t>Zranitelné jsou i další generace procesorů, ale u </a:t>
            </a:r>
            <a:r>
              <a:rPr lang="cs-CZ" sz="2000" dirty="0" err="1"/>
              <a:t>Skylake</a:t>
            </a:r>
            <a:r>
              <a:rPr lang="cs-CZ" sz="2000" dirty="0"/>
              <a:t> se problém projevuje nejvíce</a:t>
            </a:r>
          </a:p>
          <a:p>
            <a:r>
              <a:rPr lang="cs-CZ" sz="2000" dirty="0"/>
              <a:t>Intel problém začal důsledně řešit až v roce 2018 přepracováním predikce podmíněných skoků</a:t>
            </a:r>
          </a:p>
        </p:txBody>
      </p:sp>
    </p:spTree>
    <p:extLst>
      <p:ext uri="{BB962C8B-B14F-4D97-AF65-F5344CB8AC3E}">
        <p14:creationId xmlns:p14="http://schemas.microsoft.com/office/powerpoint/2010/main" val="2373611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Nadpis 1">
            <a:extLst>
              <a:ext uri="{FF2B5EF4-FFF2-40B4-BE49-F238E27FC236}">
                <a16:creationId xmlns:a16="http://schemas.microsoft.com/office/drawing/2014/main" id="{697F2622-8535-42CE-B465-22A97EFB7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Kaby-Lake</a:t>
            </a:r>
          </a:p>
        </p:txBody>
      </p:sp>
      <p:sp>
        <p:nvSpPr>
          <p:cNvPr id="49155" name="Zástupný symbol pro obsah 2">
            <a:extLst>
              <a:ext uri="{FF2B5EF4-FFF2-40B4-BE49-F238E27FC236}">
                <a16:creationId xmlns:a16="http://schemas.microsoft.com/office/drawing/2014/main" id="{8AF8382B-90B9-4B36-9118-AF83A092DA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z="1800"/>
              <a:t>Podzim 2016 - Sedmá generace Intel Core mikroarchitektury</a:t>
            </a:r>
          </a:p>
          <a:p>
            <a:r>
              <a:rPr lang="cs-CZ" altLang="cs-CZ" sz="1800"/>
              <a:t>Stejně jako předchozí generace Skylake a Broadwell využívá 14nanometrový výrobní proces</a:t>
            </a:r>
          </a:p>
          <a:p>
            <a:r>
              <a:rPr lang="cs-CZ" altLang="cs-CZ" sz="1800"/>
              <a:t>Architekturou Skylake končí několikaletý model </a:t>
            </a:r>
            <a:r>
              <a:rPr lang="cs-CZ" altLang="cs-CZ" sz="1800" b="1" i="1"/>
              <a:t>tick-tock</a:t>
            </a:r>
            <a:r>
              <a:rPr lang="cs-CZ" altLang="cs-CZ" sz="1800"/>
              <a:t>, kde se v jednotlivých generacích střídal nový výrobní proces a nová architektura</a:t>
            </a:r>
          </a:p>
          <a:p>
            <a:r>
              <a:rPr lang="cs-CZ" altLang="cs-CZ" sz="1800"/>
              <a:t>Nový model: </a:t>
            </a:r>
            <a:r>
              <a:rPr lang="cs-CZ" altLang="cs-CZ" sz="1800" b="1" i="1"/>
              <a:t>výrobní</a:t>
            </a:r>
            <a:r>
              <a:rPr lang="cs-CZ" altLang="cs-CZ" sz="1800" b="1"/>
              <a:t> </a:t>
            </a:r>
            <a:r>
              <a:rPr lang="cs-CZ" altLang="cs-CZ" sz="1800" b="1" i="1"/>
              <a:t>proces-architektura-optimalizace</a:t>
            </a:r>
            <a:r>
              <a:rPr lang="cs-CZ" altLang="cs-CZ" sz="1800" b="1"/>
              <a:t> </a:t>
            </a:r>
          </a:p>
          <a:p>
            <a:r>
              <a:rPr lang="cs-CZ" altLang="cs-CZ" sz="1800"/>
              <a:t>Po vytvoření nové architektury je tato nová architektura </a:t>
            </a:r>
            <a:r>
              <a:rPr lang="cs-CZ" altLang="cs-CZ" sz="1800" b="1"/>
              <a:t>optimalizována</a:t>
            </a:r>
            <a:r>
              <a:rPr lang="cs-CZ" altLang="cs-CZ" sz="1800"/>
              <a:t> - Kaby Lake je právě touto optimalizací</a:t>
            </a:r>
          </a:p>
          <a:p>
            <a:r>
              <a:rPr lang="cs-CZ" altLang="cs-CZ" sz="1800"/>
              <a:t>Kaby Lake je první generací procesorů od Intelu, která postrádá oficiální podporu Microsoftu pro verze Windows starší než je Windows 10</a:t>
            </a:r>
          </a:p>
          <a:p>
            <a:r>
              <a:rPr lang="cs-CZ" altLang="cs-CZ" sz="1800"/>
              <a:t>Oproti architektuře Skylake došlo k zvýšení taktovacích frekvencí až o 300 MHz a nejvýraznější změny nastaly u grafického jádra, kde je nyní plná hardwarová podpora HEVC/VP9 dekódování, včetně 4K videí při snímkové frekvenci 60 fps</a:t>
            </a:r>
          </a:p>
          <a:p>
            <a:r>
              <a:rPr lang="cs-CZ" altLang="cs-CZ" sz="1800"/>
              <a:t>Narozdíl od Skylake podporují hypethreading i varianty procesorů označené jako Pentium</a:t>
            </a:r>
          </a:p>
          <a:p>
            <a:endParaRPr lang="cs-CZ" altLang="cs-CZ" sz="2000"/>
          </a:p>
          <a:p>
            <a:endParaRPr lang="cs-CZ" altLang="cs-CZ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Nadpis 1">
            <a:extLst>
              <a:ext uri="{FF2B5EF4-FFF2-40B4-BE49-F238E27FC236}">
                <a16:creationId xmlns:a16="http://schemas.microsoft.com/office/drawing/2014/main" id="{EBC5287B-8750-4BCE-839D-CFB6CC732E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Coffee-Lake</a:t>
            </a:r>
          </a:p>
        </p:txBody>
      </p:sp>
      <p:sp>
        <p:nvSpPr>
          <p:cNvPr id="50179" name="Zástupný symbol pro obsah 2">
            <a:extLst>
              <a:ext uri="{FF2B5EF4-FFF2-40B4-BE49-F238E27FC236}">
                <a16:creationId xmlns:a16="http://schemas.microsoft.com/office/drawing/2014/main" id="{85FCFDBD-99C1-4696-A1D1-9C26321CBD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z="2000" dirty="0"/>
              <a:t>2018 – Osmá generace procesorů Intel </a:t>
            </a:r>
            <a:r>
              <a:rPr lang="cs-CZ" altLang="cs-CZ" sz="2000" dirty="0" err="1"/>
              <a:t>Core</a:t>
            </a:r>
            <a:endParaRPr lang="cs-CZ" altLang="cs-CZ" sz="2000" dirty="0"/>
          </a:p>
          <a:p>
            <a:r>
              <a:rPr lang="cs-CZ" altLang="cs-CZ" sz="2000" dirty="0"/>
              <a:t>Druhá optimalizace architektury </a:t>
            </a:r>
            <a:r>
              <a:rPr lang="cs-CZ" altLang="cs-CZ" sz="2000" dirty="0" err="1"/>
              <a:t>Skylake</a:t>
            </a:r>
            <a:endParaRPr lang="cs-CZ" altLang="cs-CZ" sz="2000" dirty="0"/>
          </a:p>
          <a:p>
            <a:r>
              <a:rPr lang="cs-CZ" altLang="cs-CZ" sz="2000" dirty="0"/>
              <a:t>Očekáváná fáze </a:t>
            </a:r>
            <a:r>
              <a:rPr lang="cs-CZ" altLang="cs-CZ" sz="2000" b="1" dirty="0" err="1"/>
              <a:t>tick</a:t>
            </a:r>
            <a:r>
              <a:rPr lang="cs-CZ" altLang="cs-CZ" sz="2000" dirty="0"/>
              <a:t>, ve které by došlo ke zdokonalení výrobního procesu nebo změně architektury stále nenastává….</a:t>
            </a:r>
          </a:p>
          <a:p>
            <a:r>
              <a:rPr lang="cs-CZ" altLang="cs-CZ" sz="2000" dirty="0"/>
              <a:t>Nyní to vypadá takto: </a:t>
            </a:r>
            <a:r>
              <a:rPr lang="cs-CZ" altLang="cs-CZ" sz="2000" b="1" i="1" dirty="0"/>
              <a:t>výrobní</a:t>
            </a:r>
            <a:r>
              <a:rPr lang="cs-CZ" altLang="cs-CZ" sz="2000" b="1" dirty="0"/>
              <a:t> </a:t>
            </a:r>
            <a:r>
              <a:rPr lang="cs-CZ" altLang="cs-CZ" sz="2000" b="1" i="1" dirty="0"/>
              <a:t>proces-nová architektura-optimalizace-další optimalizace…</a:t>
            </a:r>
          </a:p>
          <a:p>
            <a:r>
              <a:rPr lang="cs-CZ" altLang="cs-CZ" sz="2000" dirty="0"/>
              <a:t>Některé procesory </a:t>
            </a:r>
            <a:r>
              <a:rPr lang="cs-CZ" altLang="cs-CZ" sz="2000" dirty="0" err="1"/>
              <a:t>Coffee</a:t>
            </a:r>
            <a:r>
              <a:rPr lang="cs-CZ" altLang="cs-CZ" sz="2000" dirty="0"/>
              <a:t> </a:t>
            </a:r>
            <a:r>
              <a:rPr lang="cs-CZ" altLang="cs-CZ" sz="2000" dirty="0" err="1"/>
              <a:t>Lake</a:t>
            </a:r>
            <a:r>
              <a:rPr lang="cs-CZ" altLang="cs-CZ" sz="2000" dirty="0"/>
              <a:t> mají oproti předchozím generacím procesorů více jader - i3 mají 4 jádra, </a:t>
            </a:r>
            <a:r>
              <a:rPr lang="cs-CZ" altLang="cs-CZ" sz="2000" dirty="0" err="1"/>
              <a:t>Core</a:t>
            </a:r>
            <a:r>
              <a:rPr lang="cs-CZ" altLang="cs-CZ" sz="2000" dirty="0"/>
              <a:t> i5 jsou 6jádrové</a:t>
            </a:r>
          </a:p>
          <a:p>
            <a:endParaRPr lang="cs-CZ" altLang="cs-CZ" sz="2000" b="1" i="1" dirty="0"/>
          </a:p>
          <a:p>
            <a:endParaRPr lang="cs-CZ" altLang="cs-CZ" sz="3200" b="1" dirty="0"/>
          </a:p>
          <a:p>
            <a:endParaRPr lang="cs-CZ" altLang="cs-CZ" dirty="0"/>
          </a:p>
          <a:p>
            <a:endParaRPr lang="cs-CZ" altLang="cs-CZ" dirty="0"/>
          </a:p>
          <a:p>
            <a:endParaRPr lang="cs-CZ" altLang="cs-CZ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Nadpis 1">
            <a:extLst>
              <a:ext uri="{FF2B5EF4-FFF2-40B4-BE49-F238E27FC236}">
                <a16:creationId xmlns:a16="http://schemas.microsoft.com/office/drawing/2014/main" id="{2ABDACD3-988E-403F-8213-FD05906CBC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dirty="0" err="1"/>
              <a:t>Cannon-Lake</a:t>
            </a:r>
            <a:endParaRPr lang="cs-CZ" altLang="cs-CZ" dirty="0"/>
          </a:p>
        </p:txBody>
      </p:sp>
      <p:sp>
        <p:nvSpPr>
          <p:cNvPr id="51203" name="Zástupný obsah 2">
            <a:extLst>
              <a:ext uri="{FF2B5EF4-FFF2-40B4-BE49-F238E27FC236}">
                <a16:creationId xmlns:a16="http://schemas.microsoft.com/office/drawing/2014/main" id="{BF75E205-DD4F-4459-9D27-B1F0CC4855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19262"/>
            <a:ext cx="8229600" cy="4734073"/>
          </a:xfrm>
        </p:spPr>
        <p:txBody>
          <a:bodyPr/>
          <a:lstStyle/>
          <a:p>
            <a:r>
              <a:rPr lang="cs-CZ" altLang="cs-CZ" sz="1600" dirty="0"/>
              <a:t>2018/2019 - Došlo k zdokonalení výrobního procesu a zmenšení tranzistorů na </a:t>
            </a:r>
            <a:r>
              <a:rPr lang="cs-CZ" altLang="cs-CZ" sz="1600" b="1" dirty="0"/>
              <a:t>10 </a:t>
            </a:r>
            <a:r>
              <a:rPr lang="cs-CZ" altLang="cs-CZ" sz="1600" b="1" dirty="0" err="1"/>
              <a:t>nm</a:t>
            </a:r>
            <a:r>
              <a:rPr lang="cs-CZ" altLang="cs-CZ" sz="1600" b="1" dirty="0"/>
              <a:t> </a:t>
            </a:r>
            <a:r>
              <a:rPr lang="cs-CZ" altLang="cs-CZ" sz="1600" dirty="0"/>
              <a:t>- odpovídá dřívější fázi </a:t>
            </a:r>
            <a:r>
              <a:rPr lang="cs-CZ" altLang="cs-CZ" sz="1600" dirty="0" err="1"/>
              <a:t>Tick</a:t>
            </a:r>
            <a:endParaRPr lang="cs-CZ" altLang="cs-CZ" sz="1600" dirty="0"/>
          </a:p>
          <a:p>
            <a:r>
              <a:rPr lang="cs-CZ" altLang="cs-CZ" sz="1600" dirty="0"/>
              <a:t>Takže nyní sekvence posledních fází je takováto: </a:t>
            </a:r>
            <a:r>
              <a:rPr lang="cs-CZ" altLang="cs-CZ" sz="1600" b="1" i="1" dirty="0"/>
              <a:t>výrobní</a:t>
            </a:r>
            <a:r>
              <a:rPr lang="cs-CZ" altLang="cs-CZ" sz="1600" b="1" dirty="0"/>
              <a:t> </a:t>
            </a:r>
            <a:r>
              <a:rPr lang="cs-CZ" altLang="cs-CZ" sz="1600" b="1" i="1" dirty="0"/>
              <a:t>proces-nová architektura-optimalizace-další optimalizace-výrobní proces</a:t>
            </a:r>
            <a:endParaRPr lang="cs-CZ" altLang="cs-CZ" sz="1600" dirty="0"/>
          </a:p>
          <a:p>
            <a:r>
              <a:rPr lang="cs-CZ" altLang="cs-CZ" sz="1600" b="1" dirty="0"/>
              <a:t>AVX512 </a:t>
            </a:r>
            <a:r>
              <a:rPr lang="cs-CZ" altLang="cs-CZ" sz="1600" dirty="0"/>
              <a:t>– dále rozšířená SIMD instrukční sada o vektorové výpočty</a:t>
            </a:r>
          </a:p>
          <a:p>
            <a:r>
              <a:rPr lang="cs-CZ" altLang="cs-CZ" sz="1600" dirty="0"/>
              <a:t>Pracuje s 32 registry o šířce </a:t>
            </a:r>
            <a:r>
              <a:rPr lang="cs-CZ" altLang="cs-CZ" sz="1600" b="1" dirty="0"/>
              <a:t>512 bitů</a:t>
            </a:r>
          </a:p>
          <a:p>
            <a:r>
              <a:rPr lang="cs-CZ" altLang="cs-CZ" sz="1600" dirty="0"/>
              <a:t>Do jednoho registru lze jako pakovaný bajt uložit 64 čísel, se kterými se vykoná naráz stejná operace nebo s nimi pracuje jako s vektorem či řádkem matice</a:t>
            </a:r>
          </a:p>
          <a:p>
            <a:r>
              <a:rPr lang="cs-CZ" altLang="cs-CZ" sz="1600" dirty="0"/>
              <a:t>Do roku 2020 chtěl Intel vyrábět čipy </a:t>
            </a:r>
            <a:r>
              <a:rPr lang="cs-CZ" altLang="cs-CZ" sz="1600" b="1" dirty="0"/>
              <a:t>5nm</a:t>
            </a:r>
            <a:r>
              <a:rPr lang="cs-CZ" altLang="cs-CZ" sz="1600" dirty="0"/>
              <a:t> technologií, což se nepodařilo</a:t>
            </a:r>
          </a:p>
          <a:p>
            <a:r>
              <a:rPr lang="cs-CZ" altLang="cs-CZ" sz="1600" dirty="0"/>
              <a:t>Zdá se, že vývoj nových architektur je stále složitější a zpomalilo se i zdokonalování výrobního procesu. Složitost mikroprocesorů stále roste, ale čas potřebný pro zdvojnásobení hustoty integrace se stále prodlužuje z původních 18 měsíců</a:t>
            </a:r>
          </a:p>
          <a:p>
            <a:r>
              <a:rPr lang="cs-CZ" altLang="cs-CZ" sz="1600" dirty="0"/>
              <a:t>Po honbě za co nejvyšší taktovací frekvencí, nastala honba za co největší paralelizací (co nejvyšší IPC, co nejvíce jader…), která také pomalu dosahuje hranice možností dalšího rozvoje</a:t>
            </a:r>
          </a:p>
          <a:p>
            <a:r>
              <a:rPr lang="cs-CZ" altLang="cs-CZ" sz="1600" dirty="0"/>
              <a:t>Dalším směrem vývoje bude zřejmě snaha o dosažení, co nejnižší ceny (nové výrobní technologie zaměřené na extrémně levnou výrobu procesorů)</a:t>
            </a:r>
          </a:p>
          <a:p>
            <a:endParaRPr lang="cs-CZ" altLang="cs-CZ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Ice-Lake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000" dirty="0"/>
              <a:t>10. generace procesorů Intel-</a:t>
            </a:r>
            <a:r>
              <a:rPr lang="cs-CZ" sz="2000" dirty="0" err="1"/>
              <a:t>Core</a:t>
            </a:r>
            <a:endParaRPr lang="cs-CZ" sz="2000" dirty="0"/>
          </a:p>
          <a:p>
            <a:r>
              <a:rPr lang="cs-CZ" sz="2000" dirty="0"/>
              <a:t>Výrobní proces 10 </a:t>
            </a:r>
            <a:r>
              <a:rPr lang="cs-CZ" sz="2000" dirty="0" err="1"/>
              <a:t>nm</a:t>
            </a:r>
            <a:endParaRPr lang="cs-CZ" sz="2000" dirty="0"/>
          </a:p>
          <a:p>
            <a:r>
              <a:rPr lang="cs-CZ" sz="2000" dirty="0"/>
              <a:t>80 kB L1 </a:t>
            </a:r>
            <a:r>
              <a:rPr lang="cs-CZ" sz="2000" dirty="0" err="1"/>
              <a:t>Cache</a:t>
            </a:r>
            <a:r>
              <a:rPr lang="cs-CZ" sz="2000" dirty="0"/>
              <a:t> (48 kB data + 32 kB strojový kód)</a:t>
            </a:r>
          </a:p>
          <a:p>
            <a:r>
              <a:rPr lang="cs-CZ" sz="2000" dirty="0"/>
              <a:t>Procesory vyráběné v letech 2020-2021</a:t>
            </a:r>
          </a:p>
          <a:p>
            <a:r>
              <a:rPr lang="cs-CZ" sz="2000" dirty="0"/>
              <a:t>Ve stejném období si vyrábějí i </a:t>
            </a:r>
            <a:r>
              <a:rPr lang="cs-CZ" sz="2000" dirty="0" err="1"/>
              <a:t>chipy</a:t>
            </a:r>
            <a:r>
              <a:rPr lang="cs-CZ" sz="2000" dirty="0"/>
              <a:t> označené jako </a:t>
            </a:r>
            <a:r>
              <a:rPr lang="cs-CZ" sz="2000" dirty="0" err="1"/>
              <a:t>Comet-Lake</a:t>
            </a:r>
            <a:r>
              <a:rPr lang="cs-CZ" sz="2000" dirty="0"/>
              <a:t> se starší technologií 14 </a:t>
            </a:r>
            <a:r>
              <a:rPr lang="cs-CZ" sz="2000" dirty="0" err="1"/>
              <a:t>nm</a:t>
            </a:r>
            <a:endParaRPr lang="cs-CZ" sz="2000" dirty="0"/>
          </a:p>
          <a:p>
            <a:r>
              <a:rPr lang="cs-CZ" sz="2000" dirty="0"/>
              <a:t>Architektura 10 </a:t>
            </a:r>
            <a:r>
              <a:rPr lang="cs-CZ" sz="2000" dirty="0" err="1"/>
              <a:t>nm</a:t>
            </a:r>
            <a:r>
              <a:rPr lang="cs-CZ" sz="2000" dirty="0"/>
              <a:t> procesorů se také označuje jako </a:t>
            </a:r>
            <a:r>
              <a:rPr lang="cs-CZ" sz="2000" dirty="0" err="1"/>
              <a:t>SunnyCove</a:t>
            </a:r>
            <a:endParaRPr lang="cs-CZ" sz="2000" dirty="0"/>
          </a:p>
          <a:p>
            <a:r>
              <a:rPr lang="cs-CZ" sz="2000" dirty="0"/>
              <a:t>Architektura 14 </a:t>
            </a:r>
            <a:r>
              <a:rPr lang="cs-CZ" sz="2000" dirty="0" err="1"/>
              <a:t>nm</a:t>
            </a:r>
            <a:r>
              <a:rPr lang="cs-CZ" sz="2000" dirty="0"/>
              <a:t> procesorů se označuje jako </a:t>
            </a:r>
            <a:r>
              <a:rPr lang="cs-CZ" sz="2000" dirty="0" err="1"/>
              <a:t>CypressCove</a:t>
            </a:r>
            <a:endParaRPr lang="cs-CZ" sz="2000" dirty="0"/>
          </a:p>
          <a:p>
            <a:r>
              <a:rPr lang="cs-CZ" sz="2000" dirty="0"/>
              <a:t>Procesory </a:t>
            </a:r>
            <a:r>
              <a:rPr lang="cs-CZ" sz="2000" dirty="0" err="1"/>
              <a:t>CypressCove</a:t>
            </a:r>
            <a:r>
              <a:rPr lang="cs-CZ" sz="2000" dirty="0"/>
              <a:t> jsou novější, mají v průměru o 19 procent vyšší IPC než </a:t>
            </a:r>
            <a:r>
              <a:rPr lang="cs-CZ" sz="2000" dirty="0" err="1"/>
              <a:t>SynnyCove</a:t>
            </a:r>
            <a:r>
              <a:rPr lang="cs-CZ" sz="2000" dirty="0"/>
              <a:t> a rychlejší </a:t>
            </a:r>
            <a:r>
              <a:rPr lang="cs-CZ" sz="2000" dirty="0" err="1"/>
              <a:t>cache</a:t>
            </a:r>
            <a:r>
              <a:rPr lang="cs-CZ" sz="2000" dirty="0"/>
              <a:t>, ale jinak jde o přenos </a:t>
            </a:r>
            <a:r>
              <a:rPr lang="cs-CZ" sz="2000" dirty="0" err="1"/>
              <a:t>SunnyCove</a:t>
            </a:r>
            <a:r>
              <a:rPr lang="cs-CZ" sz="2000" dirty="0"/>
              <a:t> zpět na technologii 14 </a:t>
            </a:r>
            <a:r>
              <a:rPr lang="cs-CZ" sz="2000" dirty="0" err="1"/>
              <a:t>nm</a:t>
            </a:r>
            <a:endParaRPr lang="cs-CZ" sz="2000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34185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Rocket-Lake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11.generace procesorů Intel-</a:t>
            </a:r>
            <a:r>
              <a:rPr lang="cs-CZ" sz="2400" dirty="0" err="1"/>
              <a:t>Core</a:t>
            </a:r>
            <a:r>
              <a:rPr lang="cs-CZ" sz="2400" dirty="0"/>
              <a:t> (březen 2021)</a:t>
            </a:r>
          </a:p>
          <a:p>
            <a:r>
              <a:rPr lang="cs-CZ" sz="2400" dirty="0"/>
              <a:t>Výrobní proces 14 </a:t>
            </a:r>
            <a:r>
              <a:rPr lang="cs-CZ" sz="2400" dirty="0" err="1"/>
              <a:t>nm</a:t>
            </a:r>
            <a:r>
              <a:rPr lang="cs-CZ" sz="2400" dirty="0"/>
              <a:t>, architektura </a:t>
            </a:r>
            <a:r>
              <a:rPr lang="cs-CZ" sz="2400" dirty="0" err="1"/>
              <a:t>CypressCove</a:t>
            </a:r>
            <a:endParaRPr lang="cs-CZ" sz="2400" dirty="0"/>
          </a:p>
          <a:p>
            <a:r>
              <a:rPr lang="cs-CZ" sz="2400" dirty="0"/>
              <a:t>Taktovací frekvence až 5,3 GHz (Turbo </a:t>
            </a:r>
            <a:r>
              <a:rPr lang="cs-CZ" sz="2400" dirty="0" err="1"/>
              <a:t>Boost</a:t>
            </a:r>
            <a:r>
              <a:rPr lang="cs-CZ" sz="2400" dirty="0"/>
              <a:t>)</a:t>
            </a:r>
          </a:p>
          <a:p>
            <a:r>
              <a:rPr lang="cs-CZ" sz="2400" dirty="0"/>
              <a:t>Základní taktovací frekvence do 3,9 GHz</a:t>
            </a:r>
          </a:p>
          <a:p>
            <a:endParaRPr lang="cs-CZ" sz="2400" dirty="0"/>
          </a:p>
          <a:p>
            <a:endParaRPr lang="cs-CZ" dirty="0"/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44612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Tiger-Lake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>
                <a:latin typeface="+mj-lt"/>
              </a:rPr>
              <a:t>Také 11.generace procesorů Intel-</a:t>
            </a:r>
            <a:r>
              <a:rPr lang="cs-CZ" sz="1800" dirty="0" err="1">
                <a:latin typeface="+mj-lt"/>
              </a:rPr>
              <a:t>Core</a:t>
            </a:r>
            <a:endParaRPr lang="cs-CZ" sz="1800" dirty="0">
              <a:latin typeface="+mj-lt"/>
            </a:endParaRPr>
          </a:p>
          <a:p>
            <a:r>
              <a:rPr lang="cs-CZ" sz="1800" dirty="0">
                <a:latin typeface="+mj-lt"/>
              </a:rPr>
              <a:t>Tyto procesory jsou na rozdíl od </a:t>
            </a:r>
            <a:r>
              <a:rPr lang="cs-CZ" sz="1800" dirty="0" err="1">
                <a:latin typeface="+mj-lt"/>
              </a:rPr>
              <a:t>Rocket-Lake</a:t>
            </a:r>
            <a:r>
              <a:rPr lang="cs-CZ" sz="1800" dirty="0">
                <a:latin typeface="+mj-lt"/>
              </a:rPr>
              <a:t> vyráběny s tranzistory 10 </a:t>
            </a:r>
            <a:r>
              <a:rPr lang="cs-CZ" sz="1800" dirty="0" err="1">
                <a:latin typeface="+mj-lt"/>
              </a:rPr>
              <a:t>nm</a:t>
            </a:r>
            <a:endParaRPr lang="cs-CZ" sz="1800" dirty="0">
              <a:latin typeface="+mj-lt"/>
            </a:endParaRPr>
          </a:p>
          <a:p>
            <a:r>
              <a:rPr lang="cs-CZ" sz="1800" dirty="0">
                <a:latin typeface="+mj-lt"/>
              </a:rPr>
              <a:t>Na mikroprocesorech 10. a 11. generace Intel-</a:t>
            </a:r>
            <a:r>
              <a:rPr lang="cs-CZ" sz="1800" dirty="0" err="1">
                <a:latin typeface="+mj-lt"/>
              </a:rPr>
              <a:t>Core</a:t>
            </a:r>
            <a:r>
              <a:rPr lang="cs-CZ" sz="1800" dirty="0">
                <a:latin typeface="+mj-lt"/>
              </a:rPr>
              <a:t> se objevují nové metody umělé inteligence DL-</a:t>
            </a:r>
            <a:r>
              <a:rPr lang="cs-CZ" sz="1800" dirty="0" err="1">
                <a:latin typeface="+mj-lt"/>
              </a:rPr>
              <a:t>Boost</a:t>
            </a:r>
            <a:endParaRPr lang="cs-CZ" sz="1800" dirty="0">
              <a:latin typeface="+mj-lt"/>
            </a:endParaRPr>
          </a:p>
          <a:p>
            <a:r>
              <a:rPr lang="cs-CZ" sz="1800" dirty="0">
                <a:latin typeface="+mj-lt"/>
              </a:rPr>
              <a:t>DL-</a:t>
            </a:r>
            <a:r>
              <a:rPr lang="cs-CZ" sz="1800" dirty="0" err="1">
                <a:latin typeface="+mj-lt"/>
              </a:rPr>
              <a:t>Bosst</a:t>
            </a:r>
            <a:r>
              <a:rPr lang="cs-CZ" sz="1800" dirty="0">
                <a:latin typeface="+mj-lt"/>
              </a:rPr>
              <a:t> = </a:t>
            </a:r>
            <a:r>
              <a:rPr lang="cs-CZ" sz="1800" dirty="0" err="1">
                <a:latin typeface="+mj-lt"/>
              </a:rPr>
              <a:t>Deep</a:t>
            </a:r>
            <a:r>
              <a:rPr lang="cs-CZ" sz="1800" dirty="0">
                <a:latin typeface="+mj-lt"/>
              </a:rPr>
              <a:t> learning </a:t>
            </a:r>
            <a:r>
              <a:rPr lang="cs-CZ" sz="1800" dirty="0" err="1">
                <a:latin typeface="+mj-lt"/>
              </a:rPr>
              <a:t>boost</a:t>
            </a:r>
            <a:endParaRPr lang="cs-CZ" sz="1800" dirty="0">
              <a:latin typeface="+mj-lt"/>
            </a:endParaRPr>
          </a:p>
          <a:p>
            <a:r>
              <a:rPr lang="cs-CZ" sz="1800" dirty="0">
                <a:latin typeface="+mj-lt"/>
              </a:rPr>
              <a:t>Součástí čipů </a:t>
            </a:r>
            <a:r>
              <a:rPr lang="cs-CZ" sz="1800" dirty="0" err="1">
                <a:latin typeface="+mj-lt"/>
              </a:rPr>
              <a:t>Tiger</a:t>
            </a:r>
            <a:r>
              <a:rPr lang="cs-CZ" sz="1800" dirty="0">
                <a:latin typeface="+mj-lt"/>
              </a:rPr>
              <a:t> </a:t>
            </a:r>
            <a:r>
              <a:rPr lang="cs-CZ" sz="1800" dirty="0" err="1">
                <a:latin typeface="+mj-lt"/>
              </a:rPr>
              <a:t>Lake</a:t>
            </a:r>
            <a:r>
              <a:rPr lang="cs-CZ" sz="1800" dirty="0">
                <a:latin typeface="+mj-lt"/>
              </a:rPr>
              <a:t> jsou i speciální jádra nazvaná GNA, která jsou specializována na úlohy využívající neuronové sítě a strojové učení. Využít ho mohou v současné době například úlohy pro odstranění šumu z obrazu a zvuku nebo algoritmy pro umělé zvětšování rozlišení obrázků (</a:t>
            </a:r>
            <a:r>
              <a:rPr lang="cs-CZ" sz="1800" dirty="0" err="1">
                <a:latin typeface="+mj-lt"/>
              </a:rPr>
              <a:t>upscaling</a:t>
            </a:r>
            <a:r>
              <a:rPr lang="cs-CZ" sz="1800" dirty="0">
                <a:latin typeface="+mj-lt"/>
              </a:rPr>
              <a:t>)</a:t>
            </a:r>
          </a:p>
          <a:p>
            <a:r>
              <a:rPr lang="cs-CZ" sz="1800" dirty="0">
                <a:latin typeface="+mj-lt"/>
              </a:rPr>
              <a:t>GNA = </a:t>
            </a:r>
            <a:r>
              <a:rPr lang="cs-CZ" sz="1800" i="0" dirty="0" err="1">
                <a:solidFill>
                  <a:srgbClr val="343434"/>
                </a:solidFill>
                <a:effectLst/>
                <a:latin typeface="+mj-lt"/>
              </a:rPr>
              <a:t>Gaussian</a:t>
            </a:r>
            <a:r>
              <a:rPr lang="cs-CZ" sz="1800" i="0" dirty="0">
                <a:solidFill>
                  <a:srgbClr val="343434"/>
                </a:solidFill>
                <a:effectLst/>
                <a:latin typeface="+mj-lt"/>
              </a:rPr>
              <a:t> and </a:t>
            </a:r>
            <a:r>
              <a:rPr lang="cs-CZ" sz="1800" i="0" dirty="0" err="1">
                <a:solidFill>
                  <a:srgbClr val="343434"/>
                </a:solidFill>
                <a:effectLst/>
                <a:latin typeface="+mj-lt"/>
              </a:rPr>
              <a:t>Neural</a:t>
            </a:r>
            <a:r>
              <a:rPr lang="cs-CZ" sz="1800" i="0" dirty="0">
                <a:solidFill>
                  <a:srgbClr val="343434"/>
                </a:solidFill>
                <a:effectLst/>
                <a:latin typeface="+mj-lt"/>
              </a:rPr>
              <a:t> </a:t>
            </a:r>
            <a:r>
              <a:rPr lang="cs-CZ" sz="1800" i="0" dirty="0" err="1">
                <a:solidFill>
                  <a:srgbClr val="343434"/>
                </a:solidFill>
                <a:effectLst/>
                <a:latin typeface="+mj-lt"/>
              </a:rPr>
              <a:t>Accelerator</a:t>
            </a:r>
            <a:endParaRPr lang="cs-CZ" sz="1800" i="0" dirty="0">
              <a:solidFill>
                <a:srgbClr val="343434"/>
              </a:solidFill>
              <a:effectLst/>
              <a:latin typeface="+mj-lt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2383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Alder-Lake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806081"/>
          </a:xfrm>
        </p:spPr>
        <p:txBody>
          <a:bodyPr/>
          <a:lstStyle/>
          <a:p>
            <a:r>
              <a:rPr lang="cs-CZ" sz="1600" b="1" dirty="0"/>
              <a:t>12. generace </a:t>
            </a:r>
            <a:r>
              <a:rPr lang="cs-CZ" sz="1600" dirty="0"/>
              <a:t>mikroprocesorů Intel-</a:t>
            </a:r>
            <a:r>
              <a:rPr lang="cs-CZ" sz="1600" dirty="0" err="1"/>
              <a:t>Core</a:t>
            </a:r>
            <a:endParaRPr lang="cs-CZ" sz="1600" dirty="0"/>
          </a:p>
          <a:p>
            <a:r>
              <a:rPr lang="cs-CZ" sz="1600" dirty="0"/>
              <a:t>V roce 2021 je po 7 letech považována za skutečně novou zlomovou architekturu (což dříve přicházelo ve fázích </a:t>
            </a:r>
            <a:r>
              <a:rPr lang="cs-CZ" sz="1600" dirty="0" err="1"/>
              <a:t>Tock</a:t>
            </a:r>
            <a:r>
              <a:rPr lang="cs-CZ" sz="1600" dirty="0"/>
              <a:t>)</a:t>
            </a:r>
          </a:p>
          <a:p>
            <a:r>
              <a:rPr lang="cs-CZ" sz="1600" dirty="0"/>
              <a:t>Nová architektura jádra </a:t>
            </a:r>
            <a:r>
              <a:rPr lang="cs-CZ" sz="1600" dirty="0" err="1"/>
              <a:t>GoldeCove</a:t>
            </a:r>
            <a:endParaRPr lang="cs-CZ" sz="1600" dirty="0"/>
          </a:p>
          <a:p>
            <a:r>
              <a:rPr lang="cs-CZ" sz="1600" dirty="0"/>
              <a:t>Technologie </a:t>
            </a:r>
            <a:r>
              <a:rPr lang="cs-CZ" sz="1600" b="1" dirty="0"/>
              <a:t>10 </a:t>
            </a:r>
            <a:r>
              <a:rPr lang="cs-CZ" sz="1600" b="1" dirty="0" err="1"/>
              <a:t>nm</a:t>
            </a:r>
            <a:endParaRPr lang="cs-CZ" sz="1600" b="1" dirty="0"/>
          </a:p>
          <a:p>
            <a:r>
              <a:rPr lang="cs-CZ" sz="1600" dirty="0"/>
              <a:t>L1 </a:t>
            </a:r>
            <a:r>
              <a:rPr lang="cs-CZ" sz="1600" dirty="0" err="1"/>
              <a:t>Cache</a:t>
            </a:r>
            <a:r>
              <a:rPr lang="cs-CZ" sz="1600" dirty="0"/>
              <a:t> 96 KB (64 KB instrukce + 32 KB data)</a:t>
            </a:r>
          </a:p>
          <a:p>
            <a:r>
              <a:rPr lang="cs-CZ" sz="1600" dirty="0"/>
              <a:t>U procesorů se udávají tři frekvence(base, turbo, vyšší turbo)</a:t>
            </a:r>
          </a:p>
          <a:p>
            <a:r>
              <a:rPr lang="cs-CZ" sz="1600" dirty="0"/>
              <a:t>Nová </a:t>
            </a:r>
            <a:r>
              <a:rPr lang="cs-CZ" sz="1600" b="1" dirty="0"/>
              <a:t>hybridní architektura</a:t>
            </a:r>
            <a:r>
              <a:rPr lang="cs-CZ" sz="1600" dirty="0"/>
              <a:t> - vybaveny dvěma typy jader </a:t>
            </a:r>
            <a:r>
              <a:rPr lang="cs-CZ" sz="1600" b="1" dirty="0"/>
              <a:t>- jádry malými </a:t>
            </a:r>
            <a:r>
              <a:rPr lang="cs-CZ" sz="1600" dirty="0"/>
              <a:t>a </a:t>
            </a:r>
            <a:r>
              <a:rPr lang="cs-CZ" sz="1600" b="1" dirty="0"/>
              <a:t>jádry velkými</a:t>
            </a:r>
          </a:p>
          <a:p>
            <a:r>
              <a:rPr lang="cs-CZ" sz="1600" dirty="0"/>
              <a:t>V procesoru jsou </a:t>
            </a:r>
            <a:r>
              <a:rPr lang="cs-CZ" sz="1600" b="1" dirty="0"/>
              <a:t>výkonná jádra (P-</a:t>
            </a:r>
            <a:r>
              <a:rPr lang="cs-CZ" sz="1600" b="1" dirty="0" err="1"/>
              <a:t>cores</a:t>
            </a:r>
            <a:r>
              <a:rPr lang="cs-CZ" sz="1600" b="1" dirty="0"/>
              <a:t>) </a:t>
            </a:r>
            <a:r>
              <a:rPr lang="cs-CZ" sz="1600" dirty="0"/>
              <a:t>a </a:t>
            </a:r>
            <a:r>
              <a:rPr lang="cs-CZ" sz="1600" b="1" dirty="0"/>
              <a:t>efektivní jádry (E-</a:t>
            </a:r>
            <a:r>
              <a:rPr lang="cs-CZ" sz="1600" b="1" dirty="0" err="1"/>
              <a:t>cores</a:t>
            </a:r>
            <a:r>
              <a:rPr lang="cs-CZ" sz="1600" b="1" dirty="0"/>
              <a:t>). </a:t>
            </a:r>
          </a:p>
          <a:p>
            <a:r>
              <a:rPr lang="cs-CZ" sz="1600" dirty="0"/>
              <a:t>V praxi to funguje např. tak, že vlákna aktivního okna, se kterým pracujete a probíhající náročné výpočty obsluhují P-</a:t>
            </a:r>
            <a:r>
              <a:rPr lang="cs-CZ" sz="1600" dirty="0" err="1"/>
              <a:t>cores</a:t>
            </a:r>
            <a:r>
              <a:rPr lang="cs-CZ" sz="1600" dirty="0"/>
              <a:t>, a vlákna procesů a oken na pozadí běží na E-</a:t>
            </a:r>
            <a:r>
              <a:rPr lang="cs-CZ" sz="1600" dirty="0" err="1"/>
              <a:t>cores</a:t>
            </a:r>
            <a:endParaRPr lang="cs-CZ" sz="1600" dirty="0"/>
          </a:p>
          <a:p>
            <a:endParaRPr lang="cs-CZ" sz="1600" dirty="0"/>
          </a:p>
          <a:p>
            <a:r>
              <a:rPr lang="cs-CZ" sz="1600" dirty="0"/>
              <a:t>Výkonná jádra mají průměrné IPC=3,4</a:t>
            </a:r>
          </a:p>
          <a:p>
            <a:r>
              <a:rPr lang="cs-CZ" sz="1600" dirty="0"/>
              <a:t>Efektivní jádra mají průměrné IPC=2,2</a:t>
            </a:r>
          </a:p>
          <a:p>
            <a:pPr marL="0" indent="0">
              <a:buNone/>
            </a:pPr>
            <a:endParaRPr lang="cs-CZ" sz="1600" dirty="0"/>
          </a:p>
          <a:p>
            <a:endParaRPr lang="cs-CZ" sz="1600" dirty="0"/>
          </a:p>
          <a:p>
            <a:endParaRPr lang="cs-CZ" sz="1800" dirty="0"/>
          </a:p>
        </p:txBody>
      </p:sp>
    </p:spTree>
    <p:extLst>
      <p:ext uri="{BB962C8B-B14F-4D97-AF65-F5344CB8AC3E}">
        <p14:creationId xmlns:p14="http://schemas.microsoft.com/office/powerpoint/2010/main" val="771854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760222-1CC8-8EBA-0DC6-D6EE3A60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Alder-Lake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CCB415-D669-C77E-A752-BD19A8680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/>
              <a:t>H</a:t>
            </a:r>
            <a:r>
              <a:rPr lang="en-US" sz="1800" dirty="0" err="1"/>
              <a:t>ardwarový</a:t>
            </a:r>
            <a:r>
              <a:rPr lang="en-US" sz="1800" dirty="0"/>
              <a:t> </a:t>
            </a:r>
            <a:r>
              <a:rPr lang="en-US" sz="1800" dirty="0" err="1"/>
              <a:t>mikrokontrolér</a:t>
            </a:r>
            <a:r>
              <a:rPr lang="en-US" sz="1800" dirty="0"/>
              <a:t> </a:t>
            </a:r>
            <a:r>
              <a:rPr lang="en-US" sz="1800" b="1" dirty="0"/>
              <a:t>Intel Thread Director</a:t>
            </a:r>
            <a:r>
              <a:rPr lang="cs-CZ" sz="1800" b="1" dirty="0"/>
              <a:t> </a:t>
            </a:r>
            <a:r>
              <a:rPr lang="cs-CZ" sz="1800" dirty="0"/>
              <a:t>- monitoruje vše, co se v procesoru děje. Má přehled o právě prováděných instrukcích, budoucích načtených instrukcích, taktech, teplotách, spotřebě a dalších stavech procesoru, které v reálném čase každou nanosekundu </a:t>
            </a:r>
          </a:p>
          <a:p>
            <a:r>
              <a:rPr lang="cs-CZ" sz="1800" dirty="0" err="1"/>
              <a:t>Thread</a:t>
            </a:r>
            <a:r>
              <a:rPr lang="cs-CZ" sz="1800" dirty="0"/>
              <a:t> </a:t>
            </a:r>
            <a:r>
              <a:rPr lang="cs-CZ" sz="1800" dirty="0" err="1"/>
              <a:t>Director</a:t>
            </a:r>
            <a:r>
              <a:rPr lang="cs-CZ" sz="1800" dirty="0"/>
              <a:t> reálně nic neřídí, přidělování vláken jednotlivým jádrům zůstává na softwarovém plánovači operačního systému. </a:t>
            </a:r>
            <a:r>
              <a:rPr lang="cs-CZ" sz="1800" dirty="0" err="1"/>
              <a:t>Thread</a:t>
            </a:r>
            <a:r>
              <a:rPr lang="cs-CZ" sz="1800" dirty="0"/>
              <a:t> </a:t>
            </a:r>
            <a:r>
              <a:rPr lang="cs-CZ" sz="1800" dirty="0" err="1"/>
              <a:t>Director</a:t>
            </a:r>
            <a:r>
              <a:rPr lang="cs-CZ" sz="1800" dirty="0"/>
              <a:t> pouze poskytuje zpětnou vazbu operačnímu systému a radí mu, jak podle něj dělat věci lépe.</a:t>
            </a:r>
          </a:p>
          <a:p>
            <a:r>
              <a:rPr lang="cs-CZ" sz="1800" b="0" i="0" dirty="0">
                <a:solidFill>
                  <a:srgbClr val="373737"/>
                </a:solidFill>
                <a:effectLst/>
                <a:latin typeface="+mj-lt"/>
              </a:rPr>
              <a:t>Aby mohl operační systém </a:t>
            </a:r>
            <a:r>
              <a:rPr lang="cs-CZ" sz="1800" b="0" i="0" dirty="0" err="1">
                <a:solidFill>
                  <a:srgbClr val="373737"/>
                </a:solidFill>
                <a:effectLst/>
                <a:latin typeface="+mj-lt"/>
              </a:rPr>
              <a:t>Thread</a:t>
            </a:r>
            <a:r>
              <a:rPr lang="cs-CZ" sz="1800" b="0" i="0" dirty="0">
                <a:solidFill>
                  <a:srgbClr val="373737"/>
                </a:solidFill>
                <a:effectLst/>
                <a:latin typeface="+mj-lt"/>
              </a:rPr>
              <a:t> </a:t>
            </a:r>
            <a:r>
              <a:rPr lang="cs-CZ" sz="1800" b="0" i="0" dirty="0" err="1">
                <a:solidFill>
                  <a:srgbClr val="373737"/>
                </a:solidFill>
                <a:effectLst/>
                <a:latin typeface="+mj-lt"/>
              </a:rPr>
              <a:t>Directoru</a:t>
            </a:r>
            <a:r>
              <a:rPr lang="cs-CZ" sz="1800" b="0" i="0" dirty="0">
                <a:solidFill>
                  <a:srgbClr val="373737"/>
                </a:solidFill>
                <a:effectLst/>
                <a:latin typeface="+mj-lt"/>
              </a:rPr>
              <a:t> vůbec naslouchat, bylo potřeba správce úloh a vláken ve Windows pro tyto účely upravit. Toto vylepšení se nachází pouze v novém </a:t>
            </a:r>
            <a:r>
              <a:rPr lang="cs-CZ" sz="1800" b="1" i="0" dirty="0">
                <a:solidFill>
                  <a:srgbClr val="373737"/>
                </a:solidFill>
                <a:effectLst/>
                <a:latin typeface="+mj-lt"/>
              </a:rPr>
              <a:t>Windows 11</a:t>
            </a:r>
            <a:r>
              <a:rPr lang="cs-CZ" sz="1800" b="0" i="0" dirty="0">
                <a:solidFill>
                  <a:srgbClr val="373737"/>
                </a:solidFill>
                <a:effectLst/>
                <a:latin typeface="+mj-lt"/>
              </a:rPr>
              <a:t>. </a:t>
            </a:r>
          </a:p>
          <a:p>
            <a:r>
              <a:rPr lang="cs-CZ" sz="1800" dirty="0">
                <a:solidFill>
                  <a:srgbClr val="373737"/>
                </a:solidFill>
                <a:latin typeface="+mj-lt"/>
              </a:rPr>
              <a:t>Procesory </a:t>
            </a:r>
            <a:r>
              <a:rPr lang="cs-CZ" sz="1800" b="0" i="0" dirty="0">
                <a:solidFill>
                  <a:srgbClr val="373737"/>
                </a:solidFill>
                <a:effectLst/>
                <a:latin typeface="+mj-lt"/>
              </a:rPr>
              <a:t>Intel </a:t>
            </a:r>
            <a:r>
              <a:rPr lang="cs-CZ" sz="1800" b="0" i="0" dirty="0" err="1">
                <a:solidFill>
                  <a:srgbClr val="373737"/>
                </a:solidFill>
                <a:effectLst/>
                <a:latin typeface="+mj-lt"/>
              </a:rPr>
              <a:t>Alder</a:t>
            </a:r>
            <a:r>
              <a:rPr lang="cs-CZ" sz="1800" b="0" i="0" dirty="0">
                <a:solidFill>
                  <a:srgbClr val="373737"/>
                </a:solidFill>
                <a:effectLst/>
                <a:latin typeface="+mj-lt"/>
              </a:rPr>
              <a:t> </a:t>
            </a:r>
            <a:r>
              <a:rPr lang="cs-CZ" sz="1800" b="0" i="0" dirty="0" err="1">
                <a:solidFill>
                  <a:srgbClr val="373737"/>
                </a:solidFill>
                <a:effectLst/>
                <a:latin typeface="+mj-lt"/>
              </a:rPr>
              <a:t>Lake</a:t>
            </a:r>
            <a:r>
              <a:rPr lang="cs-CZ" sz="1800" b="0" i="0" dirty="0">
                <a:solidFill>
                  <a:srgbClr val="373737"/>
                </a:solidFill>
                <a:effectLst/>
                <a:latin typeface="+mj-lt"/>
              </a:rPr>
              <a:t> fungují samozřejmě i pod Windows 10, ale méně efektivně</a:t>
            </a:r>
            <a:endParaRPr lang="cs-CZ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25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Intel </a:t>
            </a:r>
            <a:r>
              <a:rPr lang="cs-CZ" dirty="0" err="1"/>
              <a:t>Core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3528" y="1417638"/>
            <a:ext cx="8507288" cy="4411662"/>
          </a:xfrm>
        </p:spPr>
        <p:txBody>
          <a:bodyPr/>
          <a:lstStyle/>
          <a:p>
            <a:r>
              <a:rPr lang="cs-CZ" sz="1800" dirty="0"/>
              <a:t>Limitace paralelismu plyne z toho, že v nějaké právě prováděné části programu se řeší problém, ve kterém se často nachází značné datové závislosti, takže povely nelze vykonávat najednou. </a:t>
            </a:r>
          </a:p>
          <a:p>
            <a:r>
              <a:rPr lang="cs-CZ" sz="1800" dirty="0"/>
              <a:t>Pokud procesor není schopen přeřadit pořadí hodně instrukcí, je tímto silně degradován jeho výkon. </a:t>
            </a:r>
          </a:p>
          <a:p>
            <a:r>
              <a:rPr lang="cs-CZ" sz="1800" dirty="0"/>
              <a:t>Pokud má ale velké zdroje (zásobárnu </a:t>
            </a:r>
            <a:r>
              <a:rPr lang="cs-CZ" sz="1800" dirty="0" err="1"/>
              <a:t>MicroOPs</a:t>
            </a:r>
            <a:r>
              <a:rPr lang="cs-CZ" sz="1800" dirty="0"/>
              <a:t>), je schopen pracovat najednou třeba na několika různých podproblémech, které jsou v programu napsané postupně za sebou. Díky tomu pak optimálně využívá svůj potenciál</a:t>
            </a:r>
          </a:p>
          <a:p>
            <a:r>
              <a:rPr lang="cs-CZ" sz="1800" dirty="0"/>
              <a:t>Architektura </a:t>
            </a:r>
            <a:r>
              <a:rPr lang="cs-CZ" sz="1800" dirty="0" err="1"/>
              <a:t>Core</a:t>
            </a:r>
            <a:r>
              <a:rPr lang="cs-CZ" sz="1800" dirty="0"/>
              <a:t> umožňuje v jednom okamžiku přeřazování až </a:t>
            </a:r>
            <a:r>
              <a:rPr lang="cs-CZ" sz="1800" b="1" dirty="0"/>
              <a:t>96</a:t>
            </a:r>
            <a:r>
              <a:rPr lang="cs-CZ" sz="1800" dirty="0"/>
              <a:t> připravených </a:t>
            </a:r>
            <a:r>
              <a:rPr lang="cs-CZ" sz="1800" dirty="0" err="1"/>
              <a:t>microOPs</a:t>
            </a:r>
            <a:r>
              <a:rPr lang="cs-CZ" sz="1800" dirty="0"/>
              <a:t>, které budou vykonávány po čtyřech naráz</a:t>
            </a:r>
          </a:p>
          <a:p>
            <a:r>
              <a:rPr lang="cs-CZ" sz="1800" dirty="0"/>
              <a:t>Po přeřazení putují </a:t>
            </a:r>
            <a:r>
              <a:rPr lang="cs-CZ" sz="1800" dirty="0" err="1"/>
              <a:t>microOPs</a:t>
            </a:r>
            <a:r>
              <a:rPr lang="cs-CZ" sz="1800" dirty="0"/>
              <a:t> do </a:t>
            </a:r>
            <a:r>
              <a:rPr lang="cs-CZ" sz="1800" b="1" dirty="0" err="1"/>
              <a:t>Reservation</a:t>
            </a:r>
            <a:r>
              <a:rPr lang="cs-CZ" sz="1800" b="1" dirty="0"/>
              <a:t> Station</a:t>
            </a:r>
            <a:r>
              <a:rPr lang="cs-CZ" sz="1800" dirty="0"/>
              <a:t>, kde čekají na dodávku dat k nim přiřazených. Počet takto čekajících instrukcí činí až </a:t>
            </a:r>
            <a:r>
              <a:rPr lang="cs-CZ" sz="1800" b="1" dirty="0"/>
              <a:t>32</a:t>
            </a:r>
          </a:p>
          <a:p>
            <a:r>
              <a:rPr lang="cs-CZ" sz="1800" dirty="0"/>
              <a:t>Poslední fází zpracování </a:t>
            </a:r>
            <a:r>
              <a:rPr lang="cs-CZ" sz="1800" dirty="0" err="1"/>
              <a:t>microOPs</a:t>
            </a:r>
            <a:r>
              <a:rPr lang="cs-CZ" sz="1800" dirty="0"/>
              <a:t> je jejich opětovné přeřazení do původního pořadí (</a:t>
            </a:r>
            <a:r>
              <a:rPr lang="cs-CZ" sz="1800" dirty="0" err="1"/>
              <a:t>Retirement</a:t>
            </a:r>
            <a:r>
              <a:rPr lang="cs-CZ" sz="1800" dirty="0"/>
              <a:t>). </a:t>
            </a:r>
          </a:p>
          <a:p>
            <a:r>
              <a:rPr lang="cs-CZ" sz="1800" dirty="0"/>
              <a:t>Procesor posune programový čítač, čímž dá navenek najevo, že všechny instrukce do daného místa v programu byly dokončeny</a:t>
            </a:r>
            <a:endParaRPr lang="cs-CZ" sz="1800" b="1" dirty="0"/>
          </a:p>
        </p:txBody>
      </p:sp>
    </p:spTree>
    <p:extLst>
      <p:ext uri="{BB962C8B-B14F-4D97-AF65-F5344CB8AC3E}">
        <p14:creationId xmlns:p14="http://schemas.microsoft.com/office/powerpoint/2010/main" val="4038185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40D9E5-0946-D75F-F777-163A5736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Alder-Lake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0891B60-2074-9EB0-2292-020579C8F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b="1" dirty="0"/>
              <a:t>Duální řadič paměti</a:t>
            </a:r>
            <a:r>
              <a:rPr lang="cs-CZ" sz="1800" dirty="0"/>
              <a:t> – umí pracovat  s pamětí DDR4 i DDR5</a:t>
            </a:r>
            <a:endParaRPr lang="cs-CZ" sz="1800" b="1" dirty="0"/>
          </a:p>
          <a:p>
            <a:endParaRPr lang="cs-CZ" sz="1800" b="1" dirty="0"/>
          </a:p>
          <a:p>
            <a:r>
              <a:rPr lang="en-US" sz="1800" b="1" dirty="0"/>
              <a:t>Intel Dynamic Memory Boost Technology</a:t>
            </a:r>
            <a:r>
              <a:rPr lang="cs-CZ" sz="1800" b="1" dirty="0"/>
              <a:t> </a:t>
            </a:r>
            <a:r>
              <a:rPr lang="cs-CZ" sz="1800" dirty="0"/>
              <a:t>- </a:t>
            </a:r>
            <a:r>
              <a:rPr lang="pl-PL" sz="1800" dirty="0"/>
              <a:t>funguje podobně jako turbo u jader procesoru. </a:t>
            </a:r>
          </a:p>
          <a:p>
            <a:r>
              <a:rPr lang="pl-PL" sz="1800" dirty="0"/>
              <a:t>V momentě, kdy je potřeba velmi vysoký výkon, lze paměť krátkodobě přetaktovat. </a:t>
            </a:r>
          </a:p>
          <a:p>
            <a:r>
              <a:rPr lang="pl-PL" sz="1800" dirty="0"/>
              <a:t>Pokud mikroprocesor není zatížený, lze přepnout do úsporného režimu i paměťové moduly</a:t>
            </a:r>
          </a:p>
          <a:p>
            <a:r>
              <a:rPr lang="pl-PL" sz="1800" dirty="0"/>
              <a:t>Technologie funguje s novými paměťovými moduly DDR a DDR5, které mají Intel XMP certifikát</a:t>
            </a:r>
          </a:p>
          <a:p>
            <a:r>
              <a:rPr lang="en-US" sz="1800" b="1" dirty="0"/>
              <a:t>XMP</a:t>
            </a:r>
            <a:r>
              <a:rPr lang="en-US" sz="1800" dirty="0"/>
              <a:t> </a:t>
            </a:r>
            <a:r>
              <a:rPr lang="cs-CZ" sz="1800" dirty="0"/>
              <a:t>=</a:t>
            </a:r>
            <a:r>
              <a:rPr lang="en-US" sz="1800" dirty="0"/>
              <a:t> Extreme Memory Profiles</a:t>
            </a:r>
            <a:r>
              <a:rPr lang="cs-CZ" sz="1800" dirty="0"/>
              <a:t>. Pro paměť lze nastavit různé „výkonnostní profily“ (napětí, časování) a přepínat je.</a:t>
            </a:r>
          </a:p>
          <a:p>
            <a:r>
              <a:rPr lang="cs-CZ" sz="1800" dirty="0"/>
              <a:t>XMP 3.0 nabízí celkem tři XMP profily nastavené od výrobce a navíc dva další pro samotného uživatele, které si může nastavit podle potřeby.  </a:t>
            </a:r>
            <a:r>
              <a:rPr lang="cs-CZ" sz="1100" b="0" i="0" dirty="0">
                <a:solidFill>
                  <a:srgbClr val="373737"/>
                </a:solidFill>
                <a:effectLst/>
                <a:latin typeface="Verdana" panose="020B0604030504040204" pitchFamily="34" charset="0"/>
              </a:rPr>
              <a:t> </a:t>
            </a:r>
            <a:endParaRPr lang="cs-CZ" sz="1800" dirty="0"/>
          </a:p>
        </p:txBody>
      </p:sp>
    </p:spTree>
    <p:extLst>
      <p:ext uri="{BB962C8B-B14F-4D97-AF65-F5344CB8AC3E}">
        <p14:creationId xmlns:p14="http://schemas.microsoft.com/office/powerpoint/2010/main" val="3190671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9257C7-9FE7-3B8C-0DD2-F7776547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Alder-Lake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48FDCE-05F9-BEDB-0120-F1A1A061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6987831" cy="458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446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51F5E0-5F50-3856-6A93-4E79EBB7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Raptor-Lake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110908-E749-75FD-8309-970498D3F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800" dirty="0"/>
              <a:t>13. generace procesorů Intel-</a:t>
            </a:r>
            <a:r>
              <a:rPr lang="cs-CZ" sz="1800" dirty="0" err="1"/>
              <a:t>Core</a:t>
            </a:r>
            <a:endParaRPr lang="cs-CZ" sz="1800" dirty="0"/>
          </a:p>
          <a:p>
            <a:r>
              <a:rPr lang="cs-CZ" sz="1800" dirty="0"/>
              <a:t>Uvedení na trh v říjnu 2022</a:t>
            </a:r>
          </a:p>
          <a:p>
            <a:r>
              <a:rPr lang="cs-CZ" sz="1800" dirty="0"/>
              <a:t>Výrobní proces 10 </a:t>
            </a:r>
            <a:r>
              <a:rPr lang="cs-CZ" sz="1800" dirty="0" err="1"/>
              <a:t>nm</a:t>
            </a:r>
            <a:endParaRPr lang="cs-CZ" sz="1800" dirty="0"/>
          </a:p>
          <a:p>
            <a:r>
              <a:rPr lang="cs-CZ" sz="1800" dirty="0"/>
              <a:t>Procesor obsahuje</a:t>
            </a:r>
          </a:p>
          <a:p>
            <a:pPr lvl="1"/>
            <a:r>
              <a:rPr lang="en-US" sz="18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RaptorCove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high-performance </a:t>
            </a:r>
            <a:r>
              <a:rPr lang="cs-CZ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jádra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(P-core)</a:t>
            </a:r>
            <a:r>
              <a:rPr lang="cs-CZ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 taktovací turbo frekvencí až 6 GHz</a:t>
            </a:r>
          </a:p>
          <a:p>
            <a:pPr lvl="1"/>
            <a:r>
              <a:rPr lang="cs-CZ" sz="18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Gracemont</a:t>
            </a:r>
            <a:r>
              <a:rPr lang="cs-CZ" sz="1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cs-CZ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úsporná jádra (E-</a:t>
            </a:r>
            <a:r>
              <a:rPr lang="cs-CZ" sz="1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core</a:t>
            </a:r>
            <a:r>
              <a:rPr lang="cs-CZ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cs-CZ" sz="1800" dirty="0">
                <a:solidFill>
                  <a:srgbClr val="202122"/>
                </a:solidFill>
                <a:latin typeface="Arial" panose="020B0604020202020204" pitchFamily="34" charset="0"/>
              </a:rPr>
              <a:t>Až 36 MB L3 </a:t>
            </a:r>
            <a:r>
              <a:rPr lang="cs-CZ" sz="1800" dirty="0" err="1">
                <a:solidFill>
                  <a:srgbClr val="202122"/>
                </a:solidFill>
                <a:latin typeface="Arial" panose="020B0604020202020204" pitchFamily="34" charset="0"/>
              </a:rPr>
              <a:t>Cache</a:t>
            </a:r>
            <a:endParaRPr lang="en-US" sz="1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59897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DB42D18B-41EF-4170-B9D6-9746BBDF8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IA-32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2C6E74D-BC35-471E-AEAC-EF83F924D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600" b="1" dirty="0"/>
              <a:t>Intel </a:t>
            </a:r>
            <a:r>
              <a:rPr lang="cs-CZ" altLang="cs-CZ" sz="1600" b="1" dirty="0" err="1"/>
              <a:t>architecture</a:t>
            </a:r>
            <a:r>
              <a:rPr lang="cs-CZ" altLang="cs-CZ" sz="1600" b="1" dirty="0"/>
              <a:t> – 32 bit</a:t>
            </a:r>
          </a:p>
          <a:p>
            <a:pPr eaLnBrk="1" hangingPunct="1"/>
            <a:r>
              <a:rPr lang="cs-CZ" altLang="cs-CZ" sz="1600" dirty="0" err="1"/>
              <a:t>Souhrné</a:t>
            </a:r>
            <a:r>
              <a:rPr lang="cs-CZ" altLang="cs-CZ" sz="1600" dirty="0"/>
              <a:t> označení pro 32-bitové ale i 64-bitové procesory řady </a:t>
            </a:r>
            <a:r>
              <a:rPr lang="cs-CZ" altLang="cs-CZ" sz="1600" b="1" dirty="0"/>
              <a:t>80x86</a:t>
            </a:r>
            <a:r>
              <a:rPr lang="cs-CZ" altLang="cs-CZ" sz="1600" dirty="0"/>
              <a:t> – počínaje procesorem </a:t>
            </a:r>
            <a:r>
              <a:rPr lang="cs-CZ" altLang="cs-CZ" sz="1600" b="1" dirty="0"/>
              <a:t>80386</a:t>
            </a:r>
          </a:p>
          <a:p>
            <a:pPr eaLnBrk="1" hangingPunct="1"/>
            <a:r>
              <a:rPr lang="cs-CZ" altLang="cs-CZ" sz="1600" b="1" dirty="0"/>
              <a:t>32-bitové aplikace </a:t>
            </a:r>
            <a:r>
              <a:rPr lang="cs-CZ" altLang="cs-CZ" sz="1600" dirty="0"/>
              <a:t>jsou spustitelné na libovolném z těchto vzájemně </a:t>
            </a:r>
            <a:r>
              <a:rPr lang="cs-CZ" altLang="cs-CZ" sz="1600" b="1" dirty="0"/>
              <a:t>kompatibilních</a:t>
            </a:r>
            <a:r>
              <a:rPr lang="cs-CZ" altLang="cs-CZ" sz="1600" dirty="0"/>
              <a:t> procesorů</a:t>
            </a:r>
          </a:p>
          <a:p>
            <a:pPr eaLnBrk="1" hangingPunct="1"/>
            <a:r>
              <a:rPr lang="cs-CZ" altLang="cs-CZ" sz="1600" dirty="0"/>
              <a:t>Všechny procesory nabízejí 32-bitové registry EAX, EBX, ECX, EDX, EDI, ESI…</a:t>
            </a:r>
          </a:p>
          <a:p>
            <a:pPr eaLnBrk="1" hangingPunct="1"/>
            <a:r>
              <a:rPr lang="cs-CZ" altLang="cs-CZ" sz="1600" dirty="0"/>
              <a:t>Pro adresaci paměti se používají segmentové registry  CS, DS, ES, SS, FS, GS</a:t>
            </a:r>
          </a:p>
          <a:p>
            <a:pPr eaLnBrk="1" hangingPunct="1"/>
            <a:r>
              <a:rPr lang="cs-CZ" altLang="cs-CZ" sz="1600" dirty="0"/>
              <a:t>K dispozici jsou 32-bitové </a:t>
            </a:r>
            <a:r>
              <a:rPr lang="cs-CZ" altLang="cs-CZ" sz="1600" b="1" dirty="0"/>
              <a:t>CISC instrukce</a:t>
            </a:r>
            <a:r>
              <a:rPr lang="cs-CZ" altLang="cs-CZ" sz="1600" dirty="0"/>
              <a:t>, které vycházejí z původního procesoru 8086</a:t>
            </a:r>
          </a:p>
          <a:p>
            <a:pPr eaLnBrk="1" hangingPunct="1"/>
            <a:r>
              <a:rPr lang="cs-CZ" altLang="cs-CZ" sz="1600" dirty="0"/>
              <a:t>Adresy v programu jsou relativní a vztahují se k počátku segmentu, který může být při spuštění programu operačním systémem alokován kdekoliv v paměti</a:t>
            </a:r>
          </a:p>
          <a:p>
            <a:pPr eaLnBrk="1" hangingPunct="1"/>
            <a:r>
              <a:rPr lang="cs-CZ" altLang="cs-CZ" sz="1600" dirty="0"/>
              <a:t>Segmenty mohou být velké až 4 GB a při zapnutém stránkování se děli na 4 kB stránky</a:t>
            </a:r>
          </a:p>
          <a:p>
            <a:pPr eaLnBrk="1" hangingPunct="1"/>
            <a:r>
              <a:rPr lang="cs-CZ" altLang="cs-CZ" sz="1600" dirty="0"/>
              <a:t>Strojový kód (způsob jakým jsou instrukce zakódované pomocí bajtů) je u všech mikroprocesorů vycházejících z 80386 kompatibilní</a:t>
            </a:r>
          </a:p>
          <a:p>
            <a:pPr eaLnBrk="1" hangingPunct="1"/>
            <a:r>
              <a:rPr lang="cs-CZ" altLang="cs-CZ" sz="1600" dirty="0"/>
              <a:t>Vnitřní architektura jednotlivých procesorů je často zcela odlišná, přesto se navenek ovládají a programují v podstatě stejně – mluvíme tedy o </a:t>
            </a:r>
            <a:r>
              <a:rPr lang="cs-CZ" altLang="cs-CZ" sz="1600" b="1" dirty="0"/>
              <a:t>jednotné architektuře IA-32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85485A1-E2C4-4F2B-91DE-6DD6BEEECF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x86-64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E3B84F59-FD47-4BF3-B439-322738E24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400" b="1" dirty="0"/>
              <a:t>64 bitová</a:t>
            </a:r>
            <a:r>
              <a:rPr lang="cs-CZ" altLang="cs-CZ" sz="1400" dirty="0"/>
              <a:t> verze původní instrukční sady </a:t>
            </a:r>
            <a:r>
              <a:rPr lang="cs-CZ" altLang="cs-CZ" sz="1400" b="1" dirty="0"/>
              <a:t>IA-32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K dispozici jsou 64 bitové </a:t>
            </a:r>
            <a:r>
              <a:rPr lang="cs-CZ" altLang="cs-CZ" sz="1400" b="1" dirty="0"/>
              <a:t>datové registry </a:t>
            </a:r>
            <a:r>
              <a:rPr lang="cs-CZ" altLang="cs-CZ" sz="1400" dirty="0"/>
              <a:t>RAX, RBX, RCX…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Umožňuje adresovat až </a:t>
            </a:r>
            <a:r>
              <a:rPr lang="cs-CZ" altLang="cs-CZ" sz="1400" b="1" dirty="0"/>
              <a:t>2</a:t>
            </a:r>
            <a:r>
              <a:rPr lang="cs-CZ" altLang="cs-CZ" sz="1400" b="1" baseline="30000" dirty="0"/>
              <a:t>64</a:t>
            </a:r>
            <a:r>
              <a:rPr lang="cs-CZ" altLang="cs-CZ" sz="1400" b="1" dirty="0"/>
              <a:t> B</a:t>
            </a:r>
            <a:r>
              <a:rPr lang="cs-CZ" altLang="cs-CZ" sz="1400" dirty="0"/>
              <a:t> paměti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Poprvé použito firmou </a:t>
            </a:r>
            <a:r>
              <a:rPr lang="cs-CZ" altLang="cs-CZ" sz="1400" b="1" dirty="0"/>
              <a:t>AMD</a:t>
            </a:r>
            <a:r>
              <a:rPr lang="cs-CZ" altLang="cs-CZ" sz="1400" dirty="0"/>
              <a:t> u mikroprocesorů </a:t>
            </a:r>
            <a:r>
              <a:rPr lang="cs-CZ" altLang="cs-CZ" sz="1400" b="1" dirty="0"/>
              <a:t>K8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Firma Intel použila 64-bitový režim později, u Pentia4 a novou koncepci nazvala </a:t>
            </a:r>
            <a:r>
              <a:rPr lang="cs-CZ" altLang="cs-CZ" sz="1400" b="1" dirty="0"/>
              <a:t>Intel64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Mikroprocesor umožňuje </a:t>
            </a:r>
            <a:r>
              <a:rPr lang="cs-CZ" altLang="cs-CZ" sz="1400" b="1" dirty="0"/>
              <a:t>reálný</a:t>
            </a:r>
            <a:r>
              <a:rPr lang="cs-CZ" altLang="cs-CZ" sz="1400" dirty="0"/>
              <a:t>,</a:t>
            </a:r>
            <a:r>
              <a:rPr lang="cs-CZ" altLang="cs-CZ" sz="1400" b="1" dirty="0"/>
              <a:t> </a:t>
            </a:r>
            <a:r>
              <a:rPr lang="cs-CZ" altLang="cs-CZ" sz="1400" dirty="0"/>
              <a:t> </a:t>
            </a:r>
            <a:r>
              <a:rPr lang="cs-CZ" altLang="cs-CZ" sz="1400" b="1" dirty="0"/>
              <a:t>chráněný</a:t>
            </a:r>
            <a:r>
              <a:rPr lang="cs-CZ" altLang="cs-CZ" sz="1400" dirty="0"/>
              <a:t> a </a:t>
            </a:r>
            <a:r>
              <a:rPr lang="cs-CZ" altLang="cs-CZ" sz="1400" b="1" dirty="0"/>
              <a:t>V86</a:t>
            </a:r>
            <a:r>
              <a:rPr lang="cs-CZ" altLang="cs-CZ" sz="1400" dirty="0"/>
              <a:t> mód - </a:t>
            </a:r>
            <a:r>
              <a:rPr lang="cs-CZ" altLang="cs-CZ" sz="1400" b="1" dirty="0" err="1"/>
              <a:t>Legacy</a:t>
            </a:r>
            <a:r>
              <a:rPr lang="cs-CZ" altLang="cs-CZ" sz="1400" dirty="0"/>
              <a:t> (zděděné) módy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Nový režim se nazývá </a:t>
            </a:r>
            <a:r>
              <a:rPr lang="cs-CZ" altLang="cs-CZ" sz="1400" b="1" dirty="0"/>
              <a:t>long-mode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Mikroprocesor po přepnutí do long-modu přejde do </a:t>
            </a:r>
            <a:r>
              <a:rPr lang="cs-CZ" altLang="cs-CZ" sz="1400" b="1" dirty="0"/>
              <a:t>64-bitové</a:t>
            </a:r>
            <a:r>
              <a:rPr lang="cs-CZ" altLang="cs-CZ" sz="1400" dirty="0"/>
              <a:t> verze </a:t>
            </a:r>
            <a:r>
              <a:rPr lang="cs-CZ" altLang="cs-CZ" sz="1400" b="1" dirty="0"/>
              <a:t>chráněného režimu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Přepnout mikroprocesor do long mode může pouze </a:t>
            </a:r>
            <a:r>
              <a:rPr lang="cs-CZ" altLang="cs-CZ" sz="1400" b="1" dirty="0"/>
              <a:t>64-bitový operační systém</a:t>
            </a:r>
            <a:r>
              <a:rPr lang="cs-CZ" altLang="cs-CZ" sz="1400" dirty="0"/>
              <a:t>, který podporuje tento nový 64-bitový chráněný režim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Program napsaný pro </a:t>
            </a:r>
            <a:r>
              <a:rPr lang="cs-CZ" altLang="cs-CZ" sz="1400" b="1" dirty="0"/>
              <a:t>long mode</a:t>
            </a:r>
            <a:r>
              <a:rPr lang="cs-CZ" altLang="cs-CZ" sz="1400" dirty="0"/>
              <a:t> se nazývá také jako </a:t>
            </a:r>
            <a:r>
              <a:rPr lang="cs-CZ" altLang="cs-CZ" sz="1400" b="1" dirty="0"/>
              <a:t>64-bitová aplikace</a:t>
            </a:r>
            <a:r>
              <a:rPr lang="cs-CZ" altLang="cs-CZ" sz="1400" dirty="0"/>
              <a:t> – takový program nepůjde spustit v klasickém chráněném režimu IA-32 </a:t>
            </a:r>
          </a:p>
          <a:p>
            <a:pPr eaLnBrk="1" hangingPunct="1">
              <a:lnSpc>
                <a:spcPct val="80000"/>
              </a:lnSpc>
            </a:pPr>
            <a:endParaRPr lang="cs-CZ" altLang="cs-CZ" sz="14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Procesor je možné provozovat s </a:t>
            </a:r>
            <a:r>
              <a:rPr lang="cs-CZ" altLang="cs-CZ" sz="1400" b="1" dirty="0"/>
              <a:t>32bitovým</a:t>
            </a:r>
            <a:r>
              <a:rPr lang="cs-CZ" altLang="cs-CZ" sz="1400" dirty="0"/>
              <a:t> jádrem operačního systému (kterým může být i systém určený pro i386) ve starých  </a:t>
            </a:r>
            <a:r>
              <a:rPr lang="cs-CZ" altLang="cs-CZ" sz="1400" b="1" dirty="0" err="1"/>
              <a:t>legacy</a:t>
            </a:r>
            <a:r>
              <a:rPr lang="cs-CZ" altLang="cs-CZ" sz="1400" b="1" dirty="0"/>
              <a:t> módech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Větší výkon bude dosažen s </a:t>
            </a:r>
            <a:r>
              <a:rPr lang="cs-CZ" altLang="cs-CZ" sz="1400" b="1" dirty="0"/>
              <a:t>64bitovým jádrem</a:t>
            </a:r>
            <a:r>
              <a:rPr lang="cs-CZ" altLang="cs-CZ" sz="1400" dirty="0"/>
              <a:t> operačního systému v Long módech - jádro potom běží v </a:t>
            </a:r>
            <a:r>
              <a:rPr lang="cs-CZ" altLang="cs-CZ" sz="1400" b="1" dirty="0"/>
              <a:t>64bitovém módu</a:t>
            </a:r>
            <a:r>
              <a:rPr lang="cs-CZ" altLang="cs-CZ" sz="1400" dirty="0"/>
              <a:t> a aplikace v 64bitovém nebo v kompatibilním</a:t>
            </a:r>
          </a:p>
          <a:p>
            <a:pPr eaLnBrk="1" hangingPunct="1">
              <a:lnSpc>
                <a:spcPct val="80000"/>
              </a:lnSpc>
            </a:pPr>
            <a:endParaRPr lang="cs-CZ" altLang="cs-CZ" sz="14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Mnoho aplikací je dnes k dispozici ve dvou verzích 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400" dirty="0"/>
              <a:t>32 bitové verze používá instrukční sadu IA-32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400" dirty="0"/>
              <a:t>64 bitová verze vyžaduje 64-bitový operační systém a využívá 64-bitové registry a novou instrukční sadu x86-64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3021038-886C-45CA-8A2F-CBDF3F83A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Kontrolní otázky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27A96BB-11B1-4712-BBB5-F4DD2352F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Proč se architektura </a:t>
            </a:r>
            <a:r>
              <a:rPr lang="cs-CZ" altLang="cs-CZ" sz="1400" dirty="0" err="1"/>
              <a:t>Netburst</a:t>
            </a:r>
            <a:r>
              <a:rPr lang="cs-CZ" altLang="cs-CZ" sz="1400" dirty="0"/>
              <a:t> nehodí pro </a:t>
            </a:r>
            <a:r>
              <a:rPr lang="cs-CZ" altLang="cs-CZ" sz="1400" dirty="0" err="1"/>
              <a:t>vícejádrové</a:t>
            </a:r>
            <a:r>
              <a:rPr lang="cs-CZ" altLang="cs-CZ" sz="1400" dirty="0"/>
              <a:t> mikroprocesory ? – </a:t>
            </a:r>
            <a:r>
              <a:rPr lang="cs-CZ" altLang="cs-CZ" sz="1400" b="1" dirty="0"/>
              <a:t>má zbytečně dlouhý </a:t>
            </a:r>
            <a:r>
              <a:rPr lang="cs-CZ" altLang="cs-CZ" sz="1400" b="1" dirty="0" err="1"/>
              <a:t>pipeling</a:t>
            </a:r>
            <a:endParaRPr lang="cs-CZ" altLang="cs-CZ" sz="14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Kolik instrukčních front používá architektura </a:t>
            </a:r>
            <a:r>
              <a:rPr lang="cs-CZ" altLang="cs-CZ" sz="1400" dirty="0" err="1"/>
              <a:t>Netburst</a:t>
            </a:r>
            <a:r>
              <a:rPr lang="cs-CZ" altLang="cs-CZ" sz="1400" dirty="0"/>
              <a:t> ? – </a:t>
            </a:r>
            <a:r>
              <a:rPr lang="cs-CZ" altLang="cs-CZ" sz="1400" b="1" dirty="0"/>
              <a:t>3 + 1 (FPU)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Vysvětlete rozdíl mezi inkluzivní a exkluzivní víceúrovňovou </a:t>
            </a:r>
            <a:r>
              <a:rPr lang="cs-CZ" altLang="cs-CZ" sz="1400" dirty="0" err="1"/>
              <a:t>cache</a:t>
            </a:r>
            <a:r>
              <a:rPr lang="cs-CZ" altLang="cs-CZ" sz="1400" dirty="0"/>
              <a:t> – </a:t>
            </a:r>
            <a:r>
              <a:rPr lang="cs-CZ" altLang="cs-CZ" sz="1400" b="1" dirty="0"/>
              <a:t>inkluzivní – data z L3 </a:t>
            </a:r>
            <a:r>
              <a:rPr lang="cs-CZ" altLang="cs-CZ" sz="1400" b="1" dirty="0" err="1"/>
              <a:t>cache</a:t>
            </a:r>
            <a:r>
              <a:rPr lang="cs-CZ" altLang="cs-CZ" sz="1400" b="1" dirty="0"/>
              <a:t> se kopírují do </a:t>
            </a:r>
            <a:r>
              <a:rPr lang="cs-CZ" altLang="cs-CZ" sz="1400" b="1" dirty="0" err="1"/>
              <a:t>cache</a:t>
            </a:r>
            <a:r>
              <a:rPr lang="cs-CZ" altLang="cs-CZ" sz="1400" b="1" dirty="0"/>
              <a:t> jednotlivých jader, exkluzivní – data z L3 </a:t>
            </a:r>
            <a:r>
              <a:rPr lang="cs-CZ" altLang="cs-CZ" sz="1400" b="1" dirty="0" err="1"/>
              <a:t>cache</a:t>
            </a:r>
            <a:r>
              <a:rPr lang="cs-CZ" altLang="cs-CZ" sz="1400" b="1" dirty="0"/>
              <a:t> se přesunují do </a:t>
            </a:r>
            <a:r>
              <a:rPr lang="cs-CZ" altLang="cs-CZ" sz="1400" b="1" dirty="0" err="1"/>
              <a:t>cache</a:t>
            </a:r>
            <a:r>
              <a:rPr lang="cs-CZ" altLang="cs-CZ" sz="1400" b="1" dirty="0"/>
              <a:t> daného jádra a dále nejsou dostupná pro ostatní jádra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Co je to </a:t>
            </a:r>
            <a:r>
              <a:rPr lang="cs-CZ" altLang="cs-CZ" sz="1400" dirty="0" err="1"/>
              <a:t>Powergating</a:t>
            </a:r>
            <a:r>
              <a:rPr lang="cs-CZ" altLang="cs-CZ" sz="1400" dirty="0"/>
              <a:t> ? – </a:t>
            </a:r>
            <a:r>
              <a:rPr lang="cs-CZ" altLang="cs-CZ" sz="1400" b="1" dirty="0"/>
              <a:t>odpojuje neaktivní jádro a tím šetří elektriku, architektura </a:t>
            </a:r>
            <a:r>
              <a:rPr lang="cs-CZ" altLang="cs-CZ" sz="1400" b="1" dirty="0" err="1"/>
              <a:t>Nehalem</a:t>
            </a:r>
            <a:endParaRPr lang="cs-CZ" altLang="cs-CZ" sz="14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K čemu slouží jednotka PCU ? – </a:t>
            </a:r>
            <a:r>
              <a:rPr lang="cs-CZ" altLang="cs-CZ" sz="1400" b="1" dirty="0"/>
              <a:t>řídící jednotka spotřeby, ovládá </a:t>
            </a:r>
            <a:r>
              <a:rPr lang="cs-CZ" altLang="cs-CZ" sz="1400" b="1" dirty="0" err="1"/>
              <a:t>Turboost</a:t>
            </a:r>
            <a:r>
              <a:rPr lang="cs-CZ" altLang="cs-CZ" sz="1400" b="1" dirty="0"/>
              <a:t>, </a:t>
            </a:r>
            <a:r>
              <a:rPr lang="cs-CZ" altLang="cs-CZ" sz="1400" b="1" dirty="0" err="1"/>
              <a:t>Powergating</a:t>
            </a:r>
            <a:endParaRPr lang="cs-CZ" altLang="cs-CZ" sz="14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Jak funguje Turbo </a:t>
            </a:r>
            <a:r>
              <a:rPr lang="cs-CZ" altLang="cs-CZ" sz="1400" dirty="0" err="1"/>
              <a:t>boost</a:t>
            </a:r>
            <a:r>
              <a:rPr lang="cs-CZ" altLang="cs-CZ" sz="1400" dirty="0"/>
              <a:t> ? – </a:t>
            </a:r>
            <a:r>
              <a:rPr lang="cs-CZ" altLang="cs-CZ" sz="1400" b="1" dirty="0"/>
              <a:t>pokud počítač nepoužívá všechny jádra, dokáže zvýšit frekvenci jiného jádra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Proč Turbo </a:t>
            </a:r>
            <a:r>
              <a:rPr lang="cs-CZ" altLang="cs-CZ" sz="1400" dirty="0" err="1"/>
              <a:t>boost</a:t>
            </a:r>
            <a:r>
              <a:rPr lang="cs-CZ" altLang="cs-CZ" sz="1400" dirty="0"/>
              <a:t> neumožní zvýšení frekvence používaného jádra na dvojnásobek, když druhé jádro je nečinné ? – </a:t>
            </a:r>
            <a:r>
              <a:rPr lang="cs-CZ" altLang="cs-CZ" sz="1400" b="1" dirty="0"/>
              <a:t>dvojnásobek výkonu spotřebuje 4x více energie, tudíž by se procesor přehřál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Proč Turbo </a:t>
            </a:r>
            <a:r>
              <a:rPr lang="cs-CZ" altLang="cs-CZ" sz="1400" dirty="0" err="1"/>
              <a:t>boost</a:t>
            </a:r>
            <a:r>
              <a:rPr lang="cs-CZ" altLang="cs-CZ" sz="1400" dirty="0"/>
              <a:t> neumožní zvýšení frekvence používaného jádra na hodnotu, při které příkon dosáhne TDP, když druhé jádro je nečinné ? – </a:t>
            </a:r>
            <a:r>
              <a:rPr lang="cs-CZ" altLang="cs-CZ" sz="1400" b="1" dirty="0"/>
              <a:t>teplo by vznikalo na velmi malé ploše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Seřaďte chronologicky architektury mikroprocesorů Intel </a:t>
            </a:r>
            <a:r>
              <a:rPr lang="cs-CZ" altLang="cs-CZ" sz="1400" dirty="0" err="1"/>
              <a:t>Core</a:t>
            </a:r>
            <a:r>
              <a:rPr lang="cs-CZ" altLang="cs-CZ" sz="1400" dirty="0"/>
              <a:t>, </a:t>
            </a:r>
            <a:r>
              <a:rPr lang="cs-CZ" altLang="cs-CZ" sz="1400" dirty="0" err="1"/>
              <a:t>Netburst</a:t>
            </a:r>
            <a:r>
              <a:rPr lang="cs-CZ" altLang="cs-CZ" sz="1400" dirty="0"/>
              <a:t>, </a:t>
            </a:r>
            <a:r>
              <a:rPr lang="cs-CZ" altLang="cs-CZ" sz="1400" dirty="0" err="1"/>
              <a:t>IvyBridge</a:t>
            </a:r>
            <a:r>
              <a:rPr lang="cs-CZ" altLang="cs-CZ" sz="1400" dirty="0"/>
              <a:t>, </a:t>
            </a:r>
            <a:r>
              <a:rPr lang="cs-CZ" altLang="cs-CZ" sz="1400" dirty="0" err="1"/>
              <a:t>Westmere</a:t>
            </a:r>
            <a:r>
              <a:rPr lang="cs-CZ" altLang="cs-CZ" sz="1400" dirty="0"/>
              <a:t>, </a:t>
            </a:r>
            <a:r>
              <a:rPr lang="cs-CZ" altLang="cs-CZ" sz="1400" dirty="0" err="1"/>
              <a:t>Nehalem</a:t>
            </a:r>
            <a:r>
              <a:rPr lang="cs-CZ" altLang="cs-CZ" sz="1400" dirty="0"/>
              <a:t>, </a:t>
            </a:r>
            <a:r>
              <a:rPr lang="cs-CZ" altLang="cs-CZ" sz="1400" dirty="0" err="1"/>
              <a:t>SandyBridge</a:t>
            </a:r>
            <a:r>
              <a:rPr lang="cs-CZ" altLang="cs-CZ" sz="1400" dirty="0"/>
              <a:t>, </a:t>
            </a:r>
            <a:r>
              <a:rPr lang="cs-CZ" altLang="cs-CZ" sz="1400" dirty="0" err="1"/>
              <a:t>Skylake</a:t>
            </a:r>
            <a:r>
              <a:rPr lang="cs-CZ" altLang="cs-CZ" sz="1400" dirty="0"/>
              <a:t>, </a:t>
            </a:r>
            <a:r>
              <a:rPr lang="cs-CZ" altLang="cs-CZ" sz="1400" dirty="0" err="1"/>
              <a:t>Broadwell</a:t>
            </a:r>
            <a:r>
              <a:rPr lang="cs-CZ" altLang="cs-CZ" sz="1400" dirty="0"/>
              <a:t> – </a:t>
            </a:r>
            <a:r>
              <a:rPr lang="cs-CZ" altLang="cs-CZ" sz="1400" b="1" dirty="0" err="1"/>
              <a:t>Netburst</a:t>
            </a:r>
            <a:r>
              <a:rPr lang="cs-CZ" altLang="cs-CZ" sz="1400" b="1" dirty="0"/>
              <a:t>, Intel </a:t>
            </a:r>
            <a:r>
              <a:rPr lang="cs-CZ" altLang="cs-CZ" sz="1400" b="1" dirty="0" err="1"/>
              <a:t>Core</a:t>
            </a:r>
            <a:r>
              <a:rPr lang="cs-CZ" altLang="cs-CZ" sz="1400" b="1" dirty="0"/>
              <a:t>, </a:t>
            </a:r>
            <a:r>
              <a:rPr lang="cs-CZ" altLang="cs-CZ" sz="1400" b="1" dirty="0" err="1"/>
              <a:t>Nehalem</a:t>
            </a:r>
            <a:r>
              <a:rPr lang="cs-CZ" altLang="cs-CZ" sz="1400" b="1" dirty="0"/>
              <a:t>, </a:t>
            </a:r>
            <a:r>
              <a:rPr lang="cs-CZ" altLang="cs-CZ" sz="1400" b="1" dirty="0" err="1"/>
              <a:t>Westmere</a:t>
            </a:r>
            <a:r>
              <a:rPr lang="cs-CZ" altLang="cs-CZ" sz="1400" b="1" dirty="0"/>
              <a:t>, </a:t>
            </a:r>
            <a:r>
              <a:rPr lang="cs-CZ" altLang="cs-CZ" sz="1400" b="1" dirty="0" err="1"/>
              <a:t>SandyBridge</a:t>
            </a:r>
            <a:r>
              <a:rPr lang="cs-CZ" altLang="cs-CZ" sz="1400" b="1" dirty="0"/>
              <a:t>, </a:t>
            </a:r>
            <a:r>
              <a:rPr lang="cs-CZ" altLang="cs-CZ" sz="1400" b="1" dirty="0" err="1"/>
              <a:t>IvyBridge</a:t>
            </a:r>
            <a:r>
              <a:rPr lang="cs-CZ" altLang="cs-CZ" sz="1400" b="1" dirty="0"/>
              <a:t>, </a:t>
            </a:r>
            <a:r>
              <a:rPr lang="cs-CZ" altLang="cs-CZ" sz="1400" b="1" dirty="0" err="1"/>
              <a:t>BroadWell</a:t>
            </a:r>
            <a:r>
              <a:rPr lang="cs-CZ" altLang="cs-CZ" sz="1400" b="1" dirty="0"/>
              <a:t>, </a:t>
            </a:r>
            <a:r>
              <a:rPr lang="cs-CZ" altLang="cs-CZ" sz="1400" b="1" dirty="0" err="1"/>
              <a:t>Skylake</a:t>
            </a:r>
            <a:endParaRPr lang="cs-CZ" altLang="cs-CZ" sz="14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Vysvětlete fáze </a:t>
            </a:r>
            <a:r>
              <a:rPr lang="cs-CZ" altLang="cs-CZ" sz="1400" dirty="0" err="1"/>
              <a:t>Tick</a:t>
            </a:r>
            <a:r>
              <a:rPr lang="cs-CZ" altLang="cs-CZ" sz="1400" dirty="0"/>
              <a:t> - </a:t>
            </a:r>
            <a:r>
              <a:rPr lang="cs-CZ" altLang="cs-CZ" sz="1400" dirty="0" err="1"/>
              <a:t>Tock</a:t>
            </a:r>
            <a:r>
              <a:rPr lang="cs-CZ" altLang="cs-CZ" sz="1400" dirty="0"/>
              <a:t> – </a:t>
            </a:r>
            <a:r>
              <a:rPr lang="cs-CZ" altLang="cs-CZ" sz="1400" b="1" dirty="0" err="1"/>
              <a:t>Tick</a:t>
            </a:r>
            <a:r>
              <a:rPr lang="cs-CZ" altLang="cs-CZ" sz="1400" b="1" dirty="0"/>
              <a:t> – zlepšení výrobní technologie, </a:t>
            </a:r>
            <a:r>
              <a:rPr lang="cs-CZ" altLang="cs-CZ" sz="1400" b="1" dirty="0" err="1"/>
              <a:t>Tock</a:t>
            </a:r>
            <a:r>
              <a:rPr lang="cs-CZ" altLang="cs-CZ" sz="1400" b="1" dirty="0"/>
              <a:t> – optimalizace výrobní technologie a nové funkce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Ve které architektuře mikroprocesoru se objevuje integrovaný Media </a:t>
            </a:r>
            <a:r>
              <a:rPr lang="cs-CZ" altLang="cs-CZ" sz="1400" dirty="0" err="1"/>
              <a:t>Engine</a:t>
            </a:r>
            <a:r>
              <a:rPr lang="cs-CZ" altLang="cs-CZ" sz="1400" dirty="0"/>
              <a:t> a k čemu slouží ? – </a:t>
            </a:r>
            <a:r>
              <a:rPr lang="cs-CZ" altLang="cs-CZ" sz="1400" b="1" dirty="0" err="1"/>
              <a:t>SandyBridge</a:t>
            </a:r>
            <a:r>
              <a:rPr lang="cs-CZ" altLang="cs-CZ" sz="1400" b="1" dirty="0"/>
              <a:t> – kódování videí ve </a:t>
            </a:r>
            <a:r>
              <a:rPr lang="cs-CZ" altLang="cs-CZ" sz="1400" b="1" dirty="0" err="1"/>
              <a:t>fullHD</a:t>
            </a:r>
            <a:endParaRPr lang="cs-CZ" altLang="cs-CZ" sz="14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Co je to IA-32 ? – </a:t>
            </a:r>
            <a:r>
              <a:rPr lang="cs-CZ" altLang="cs-CZ" sz="1400" b="1" dirty="0"/>
              <a:t>mód pro aplikace, které fungují od 80386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Co je to long-mode ? – </a:t>
            </a:r>
            <a:r>
              <a:rPr lang="cs-CZ" altLang="cs-CZ" sz="1400" b="1" dirty="0"/>
              <a:t>procesor může používat až 64 bitové registry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Nadpis 1">
            <a:extLst>
              <a:ext uri="{FF2B5EF4-FFF2-40B4-BE49-F238E27FC236}">
                <a16:creationId xmlns:a16="http://schemas.microsoft.com/office/drawing/2014/main" id="{731ECC9E-F352-440D-A1CF-32CDE80880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/>
              <a:t>Kontrolní otázky</a:t>
            </a:r>
          </a:p>
        </p:txBody>
      </p:sp>
      <p:sp>
        <p:nvSpPr>
          <p:cNvPr id="55299" name="Zástupný obsah 2">
            <a:extLst>
              <a:ext uri="{FF2B5EF4-FFF2-40B4-BE49-F238E27FC236}">
                <a16:creationId xmlns:a16="http://schemas.microsoft.com/office/drawing/2014/main" id="{64ACB57B-F901-4790-A3F8-76497757E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19262"/>
            <a:ext cx="8229600" cy="4662065"/>
          </a:xfrm>
        </p:spPr>
        <p:txBody>
          <a:bodyPr/>
          <a:lstStyle/>
          <a:p>
            <a:r>
              <a:rPr lang="cs-CZ" altLang="cs-CZ" sz="1700" dirty="0"/>
              <a:t>U kterých procesorů se poprvé objevila L1 </a:t>
            </a:r>
            <a:r>
              <a:rPr lang="cs-CZ" altLang="cs-CZ" sz="1700" dirty="0" err="1"/>
              <a:t>cache</a:t>
            </a:r>
            <a:r>
              <a:rPr lang="cs-CZ" altLang="cs-CZ" sz="1700" dirty="0"/>
              <a:t>, L2 </a:t>
            </a:r>
            <a:r>
              <a:rPr lang="cs-CZ" altLang="cs-CZ" sz="1700" dirty="0" err="1"/>
              <a:t>cache</a:t>
            </a:r>
            <a:r>
              <a:rPr lang="cs-CZ" altLang="cs-CZ" sz="1700" dirty="0"/>
              <a:t>, L3 </a:t>
            </a:r>
            <a:r>
              <a:rPr lang="cs-CZ" altLang="cs-CZ" sz="1700" dirty="0" err="1"/>
              <a:t>cache</a:t>
            </a:r>
            <a:r>
              <a:rPr lang="cs-CZ" altLang="cs-CZ" sz="1700" dirty="0"/>
              <a:t>, L4 </a:t>
            </a:r>
            <a:r>
              <a:rPr lang="cs-CZ" altLang="cs-CZ" sz="1700" dirty="0" err="1"/>
              <a:t>cache</a:t>
            </a:r>
            <a:r>
              <a:rPr lang="cs-CZ" altLang="cs-CZ" sz="1700" dirty="0"/>
              <a:t>? </a:t>
            </a:r>
            <a:r>
              <a:rPr lang="cs-CZ" altLang="cs-CZ" sz="1700" b="1" dirty="0"/>
              <a:t>L1 – 80486, L2 – Pentium Pro, L3 – </a:t>
            </a:r>
            <a:r>
              <a:rPr lang="cs-CZ" altLang="cs-CZ" sz="1700" b="1" dirty="0" err="1"/>
              <a:t>Nehalem</a:t>
            </a:r>
            <a:r>
              <a:rPr lang="cs-CZ" altLang="cs-CZ" sz="1700" b="1" dirty="0"/>
              <a:t>, L4 – </a:t>
            </a:r>
            <a:r>
              <a:rPr lang="cs-CZ" altLang="cs-CZ" sz="1700" b="1" dirty="0" err="1"/>
              <a:t>Broadwell</a:t>
            </a:r>
            <a:endParaRPr lang="cs-CZ" altLang="cs-CZ" sz="1700" b="1" dirty="0"/>
          </a:p>
          <a:p>
            <a:r>
              <a:rPr lang="cs-CZ" altLang="cs-CZ" sz="1700" dirty="0"/>
              <a:t>Jaký rozměr tranzistoru mají přibližně současné mikroprocesory? – </a:t>
            </a:r>
            <a:r>
              <a:rPr lang="cs-CZ" altLang="cs-CZ" sz="1700" b="1" dirty="0"/>
              <a:t>pod 10 </a:t>
            </a:r>
            <a:r>
              <a:rPr lang="cs-CZ" altLang="cs-CZ" sz="1700" b="1" dirty="0" err="1"/>
              <a:t>nm</a:t>
            </a:r>
            <a:endParaRPr lang="cs-CZ" altLang="cs-CZ" sz="1700" b="1" dirty="0"/>
          </a:p>
          <a:p>
            <a:r>
              <a:rPr lang="cs-CZ" altLang="cs-CZ" sz="1700" dirty="0"/>
              <a:t>Co je to </a:t>
            </a:r>
            <a:r>
              <a:rPr lang="cs-CZ" altLang="cs-CZ" sz="1700" dirty="0" err="1"/>
              <a:t>leakage</a:t>
            </a:r>
            <a:r>
              <a:rPr lang="cs-CZ" altLang="cs-CZ" sz="1700" dirty="0"/>
              <a:t> </a:t>
            </a:r>
            <a:r>
              <a:rPr lang="cs-CZ" altLang="cs-CZ" sz="1700" dirty="0" err="1"/>
              <a:t>current</a:t>
            </a:r>
            <a:r>
              <a:rPr lang="cs-CZ" altLang="cs-CZ" sz="1700" dirty="0"/>
              <a:t>? – </a:t>
            </a:r>
            <a:r>
              <a:rPr lang="cs-CZ" altLang="cs-CZ" sz="1700" b="1" dirty="0"/>
              <a:t>napětí protéká i skrz zavřené tranzistory</a:t>
            </a:r>
          </a:p>
          <a:p>
            <a:r>
              <a:rPr lang="cs-CZ" altLang="cs-CZ" sz="1700" dirty="0"/>
              <a:t>Vysvětlete pojem in-</a:t>
            </a:r>
            <a:r>
              <a:rPr lang="cs-CZ" altLang="cs-CZ" sz="1700" dirty="0" err="1"/>
              <a:t>flight</a:t>
            </a:r>
            <a:r>
              <a:rPr lang="cs-CZ" altLang="cs-CZ" sz="1700" dirty="0"/>
              <a:t> </a:t>
            </a:r>
            <a:r>
              <a:rPr lang="cs-CZ" altLang="cs-CZ" sz="1700" dirty="0" err="1"/>
              <a:t>MicroOPs</a:t>
            </a:r>
            <a:r>
              <a:rPr lang="cs-CZ" altLang="cs-CZ" sz="1700" dirty="0"/>
              <a:t> – </a:t>
            </a:r>
            <a:r>
              <a:rPr lang="cs-CZ" altLang="cs-CZ" sz="1700" b="1" dirty="0"/>
              <a:t>Jedná se o buffer, kam se řadí instrukce před zpracováním procesorem – tedy instrukce, které čekají na srovnání k optimálnímu zpracování CPU</a:t>
            </a:r>
          </a:p>
          <a:p>
            <a:r>
              <a:rPr lang="cs-CZ" altLang="cs-CZ" sz="1700" dirty="0"/>
              <a:t>Co je to AVX? – </a:t>
            </a:r>
            <a:r>
              <a:rPr lang="cs-CZ" altLang="cs-CZ" sz="1700" b="1" dirty="0"/>
              <a:t>nástupce MMX/ SSE – registry, se kterými jde dělat hromadné operace, lze je chápat jako vektory, </a:t>
            </a:r>
            <a:r>
              <a:rPr lang="cs-CZ" altLang="cs-CZ" sz="1700" b="1" dirty="0" err="1"/>
              <a:t>advanced</a:t>
            </a:r>
            <a:r>
              <a:rPr lang="cs-CZ" altLang="cs-CZ" sz="1700" b="1" dirty="0"/>
              <a:t> </a:t>
            </a:r>
            <a:r>
              <a:rPr lang="cs-CZ" altLang="cs-CZ" sz="1700" b="1" dirty="0" err="1"/>
              <a:t>vector</a:t>
            </a:r>
            <a:r>
              <a:rPr lang="cs-CZ" altLang="cs-CZ" sz="1700" b="1" dirty="0"/>
              <a:t> </a:t>
            </a:r>
            <a:r>
              <a:rPr lang="cs-CZ" altLang="cs-CZ" sz="1700" b="1" dirty="0" err="1"/>
              <a:t>extension</a:t>
            </a:r>
            <a:endParaRPr lang="cs-CZ" altLang="cs-CZ" sz="1700" b="1" dirty="0"/>
          </a:p>
          <a:p>
            <a:r>
              <a:rPr lang="cs-CZ" altLang="cs-CZ" sz="1700" dirty="0"/>
              <a:t>V čem spočívá rozdíl mezi 32-bitovou a 64-bitovou aplikací? – </a:t>
            </a:r>
            <a:r>
              <a:rPr lang="cs-CZ" altLang="cs-CZ" sz="1700" b="1" dirty="0"/>
              <a:t>64 bitová aplikace může adresovat více paměti</a:t>
            </a:r>
          </a:p>
          <a:p>
            <a:r>
              <a:rPr lang="cs-CZ" altLang="cs-CZ" sz="1700" dirty="0"/>
              <a:t>Kolikrát více tranzistorů se vejde na stejnou plochu, pokud se zdokonalením výrobního procesu zmenší rozměr tranzistoru o 50 procent? </a:t>
            </a:r>
            <a:r>
              <a:rPr lang="cs-CZ" altLang="cs-CZ" sz="1700" b="1" dirty="0"/>
              <a:t>4x</a:t>
            </a:r>
          </a:p>
          <a:p>
            <a:r>
              <a:rPr lang="cs-CZ" altLang="cs-CZ" sz="1700" dirty="0"/>
              <a:t>Co je to GPU? – </a:t>
            </a:r>
            <a:r>
              <a:rPr lang="cs-CZ" altLang="cs-CZ" sz="1700" b="1" dirty="0"/>
              <a:t>grafická karta (grafický čip)</a:t>
            </a:r>
          </a:p>
          <a:p>
            <a:r>
              <a:rPr lang="cs-CZ" altLang="cs-CZ" sz="1700" dirty="0"/>
              <a:t>Co je to PCH? – </a:t>
            </a:r>
            <a:r>
              <a:rPr lang="cs-CZ" altLang="cs-CZ" sz="1700" b="1" dirty="0" err="1"/>
              <a:t>platform</a:t>
            </a:r>
            <a:r>
              <a:rPr lang="cs-CZ" altLang="cs-CZ" sz="1700" b="1" dirty="0"/>
              <a:t> </a:t>
            </a:r>
            <a:r>
              <a:rPr lang="cs-CZ" altLang="cs-CZ" sz="1700" b="1" dirty="0" err="1"/>
              <a:t>controller</a:t>
            </a:r>
            <a:r>
              <a:rPr lang="cs-CZ" altLang="cs-CZ" sz="1700" b="1" dirty="0"/>
              <a:t> hub – čip pro komunikaci se </a:t>
            </a:r>
            <a:r>
              <a:rPr lang="cs-CZ" altLang="cs-CZ" sz="1700" b="1"/>
              <a:t>základní deskou</a:t>
            </a:r>
            <a:endParaRPr lang="cs-CZ" altLang="cs-CZ" sz="1700" b="1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6BE9FD1-8F4C-48C3-B9D6-FFB2B2CAC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Použitá literatura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E10F0EC-54C4-49B2-9095-2DBDC6B450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http://en.wikipedia.org/wiki/X86-64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B9E1B2A-EEA2-48D5-800F-7C02685DBD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Intel Core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E0F90571-6E9F-4AD6-98EE-5A87CD2B9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600" dirty="0"/>
              <a:t>Procesory jsou vyráběny stejnou technologií jako předchozí Pentium4 a Pentium D – rozměr tranzistoru 65 </a:t>
            </a:r>
            <a:r>
              <a:rPr lang="cs-CZ" altLang="cs-CZ" sz="1600" dirty="0" err="1"/>
              <a:t>nm</a:t>
            </a:r>
            <a:endParaRPr lang="cs-CZ" altLang="cs-CZ" sz="1600" dirty="0"/>
          </a:p>
          <a:p>
            <a:pPr eaLnBrk="1" hangingPunct="1"/>
            <a:r>
              <a:rPr lang="cs-CZ" altLang="cs-CZ" sz="1600" dirty="0"/>
              <a:t>Kódové označení jader první generace (rok 2006) založených na architektuře Intel </a:t>
            </a:r>
            <a:r>
              <a:rPr lang="cs-CZ" altLang="cs-CZ" sz="1600" dirty="0" err="1"/>
              <a:t>Core</a:t>
            </a:r>
            <a:r>
              <a:rPr lang="cs-CZ" altLang="cs-CZ" sz="1600" dirty="0"/>
              <a:t> jsou </a:t>
            </a:r>
            <a:r>
              <a:rPr lang="cs-CZ" altLang="cs-CZ" sz="1600" b="1" dirty="0" err="1"/>
              <a:t>Conroe</a:t>
            </a:r>
            <a:r>
              <a:rPr lang="cs-CZ" altLang="cs-CZ" sz="1600" dirty="0"/>
              <a:t> pro stolní počítače, </a:t>
            </a:r>
            <a:r>
              <a:rPr lang="cs-CZ" altLang="cs-CZ" sz="1600" b="1" dirty="0" err="1"/>
              <a:t>Merom</a:t>
            </a:r>
            <a:r>
              <a:rPr lang="cs-CZ" altLang="cs-CZ" sz="1600" dirty="0"/>
              <a:t> pro mobilní procesory a </a:t>
            </a:r>
            <a:r>
              <a:rPr lang="cs-CZ" altLang="cs-CZ" sz="1600" b="1" dirty="0" err="1"/>
              <a:t>Woodcrest</a:t>
            </a:r>
            <a:r>
              <a:rPr lang="cs-CZ" altLang="cs-CZ" sz="1600" dirty="0"/>
              <a:t> pro serverové </a:t>
            </a:r>
            <a:r>
              <a:rPr lang="cs-CZ" altLang="cs-CZ" sz="1600" dirty="0" err="1"/>
              <a:t>Xeony</a:t>
            </a:r>
            <a:r>
              <a:rPr lang="cs-CZ" altLang="cs-CZ" sz="1600" dirty="0"/>
              <a:t> </a:t>
            </a:r>
            <a:endParaRPr lang="cs-CZ" sz="1600" dirty="0"/>
          </a:p>
          <a:p>
            <a:pPr eaLnBrk="1" hangingPunct="1"/>
            <a:r>
              <a:rPr lang="cs-CZ" sz="1600" dirty="0"/>
              <a:t>Všechny mají stejnou architekturu. Liší se  jen rozměrem pouzdra, rychlostí sběrnice a spotřebou energie</a:t>
            </a:r>
          </a:p>
          <a:p>
            <a:pPr eaLnBrk="1" hangingPunct="1"/>
            <a:endParaRPr lang="cs-CZ" sz="1600" i="1" dirty="0"/>
          </a:p>
          <a:p>
            <a:pPr eaLnBrk="1" hangingPunct="1"/>
            <a:r>
              <a:rPr lang="cs-CZ" sz="1600" b="1" dirty="0" err="1"/>
              <a:t>Conroe</a:t>
            </a:r>
            <a:r>
              <a:rPr lang="cs-CZ" sz="1600" dirty="0"/>
              <a:t> je kódové označení pro rozsáhlou skupinu procesorů. </a:t>
            </a:r>
          </a:p>
          <a:p>
            <a:pPr eaLnBrk="1" hangingPunct="1"/>
            <a:r>
              <a:rPr lang="cs-CZ" sz="1600" dirty="0"/>
              <a:t>Byly prodávány jako </a:t>
            </a:r>
          </a:p>
          <a:p>
            <a:pPr lvl="1" eaLnBrk="1" hangingPunct="1"/>
            <a:r>
              <a:rPr lang="cs-CZ" sz="1200" dirty="0" err="1"/>
              <a:t>Core</a:t>
            </a:r>
            <a:r>
              <a:rPr lang="cs-CZ" sz="1200" dirty="0"/>
              <a:t> 2 Duo, Intel </a:t>
            </a:r>
            <a:r>
              <a:rPr lang="cs-CZ" sz="1200" dirty="0" err="1"/>
              <a:t>Core</a:t>
            </a:r>
            <a:r>
              <a:rPr lang="cs-CZ" sz="1200" dirty="0"/>
              <a:t> </a:t>
            </a:r>
            <a:r>
              <a:rPr lang="cs-CZ" sz="1200" dirty="0" err="1"/>
              <a:t>Xeon</a:t>
            </a:r>
            <a:r>
              <a:rPr lang="cs-CZ" sz="1200" dirty="0"/>
              <a:t> (výkonnější varianty, L2 </a:t>
            </a:r>
            <a:r>
              <a:rPr lang="cs-CZ" sz="1200" dirty="0" err="1"/>
              <a:t>Cache</a:t>
            </a:r>
            <a:r>
              <a:rPr lang="cs-CZ" sz="1200" dirty="0"/>
              <a:t> 2 až 4 MB)</a:t>
            </a:r>
          </a:p>
          <a:p>
            <a:pPr lvl="1" eaLnBrk="1" hangingPunct="1"/>
            <a:r>
              <a:rPr lang="cs-CZ" sz="1200" dirty="0"/>
              <a:t>Pentium </a:t>
            </a:r>
            <a:r>
              <a:rPr lang="cs-CZ" sz="1200" dirty="0" err="1"/>
              <a:t>Dual-Core</a:t>
            </a:r>
            <a:r>
              <a:rPr lang="cs-CZ" sz="1200" dirty="0"/>
              <a:t>  (1 MB L2 </a:t>
            </a:r>
            <a:r>
              <a:rPr lang="cs-CZ" sz="1200" dirty="0" err="1"/>
              <a:t>Cache</a:t>
            </a:r>
            <a:r>
              <a:rPr lang="cs-CZ" sz="1200" dirty="0"/>
              <a:t>)</a:t>
            </a:r>
          </a:p>
          <a:p>
            <a:pPr lvl="1" eaLnBrk="1" hangingPunct="1"/>
            <a:r>
              <a:rPr lang="cs-CZ" sz="1200" dirty="0"/>
              <a:t>Intel </a:t>
            </a:r>
            <a:r>
              <a:rPr lang="cs-CZ" sz="1200" dirty="0" err="1"/>
              <a:t>Core</a:t>
            </a:r>
            <a:r>
              <a:rPr lang="cs-CZ" sz="1200" dirty="0"/>
              <a:t> </a:t>
            </a:r>
            <a:r>
              <a:rPr lang="cs-CZ" sz="1200" dirty="0" err="1"/>
              <a:t>Celeron</a:t>
            </a:r>
            <a:r>
              <a:rPr lang="cs-CZ" sz="1200" dirty="0"/>
              <a:t> (512 KB L2 </a:t>
            </a:r>
            <a:r>
              <a:rPr lang="cs-CZ" sz="1200" dirty="0" err="1"/>
              <a:t>Cache</a:t>
            </a:r>
            <a:r>
              <a:rPr lang="cs-CZ" sz="1200" dirty="0"/>
              <a:t>)</a:t>
            </a:r>
          </a:p>
          <a:p>
            <a:pPr lvl="1" eaLnBrk="1" hangingPunct="1"/>
            <a:r>
              <a:rPr lang="cs-CZ" sz="1200" dirty="0"/>
              <a:t>Intel </a:t>
            </a:r>
            <a:r>
              <a:rPr lang="cs-CZ" sz="1200" dirty="0" err="1"/>
              <a:t>Core</a:t>
            </a:r>
            <a:r>
              <a:rPr lang="cs-CZ" sz="1200" dirty="0"/>
              <a:t> Solo – </a:t>
            </a:r>
            <a:r>
              <a:rPr lang="cs-CZ" sz="1200" dirty="0" err="1"/>
              <a:t>jednojádrový</a:t>
            </a:r>
            <a:r>
              <a:rPr lang="cs-CZ" sz="1200" dirty="0"/>
              <a:t> procesor (kódové označení </a:t>
            </a:r>
            <a:r>
              <a:rPr lang="cs-CZ" sz="1200" dirty="0" err="1"/>
              <a:t>Conroe</a:t>
            </a:r>
            <a:r>
              <a:rPr lang="cs-CZ" sz="1200" dirty="0"/>
              <a:t>-L)</a:t>
            </a:r>
          </a:p>
          <a:p>
            <a:pPr eaLnBrk="1" hangingPunct="1"/>
            <a:endParaRPr lang="cs-CZ" altLang="cs-CZ" sz="2600" dirty="0"/>
          </a:p>
          <a:p>
            <a:pPr eaLnBrk="1" hangingPunct="1"/>
            <a:endParaRPr lang="cs-CZ" altLang="cs-CZ" sz="2600" dirty="0"/>
          </a:p>
          <a:p>
            <a:pPr eaLnBrk="1" hangingPunct="1"/>
            <a:endParaRPr lang="cs-CZ" altLang="cs-CZ" sz="2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4E0C688-6E24-4FF6-9158-91B6E43BA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Intel Core – jádro Conroe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7159BFD0-E221-4EBC-93CB-44B92CFDA6FC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175" y="1700213"/>
            <a:ext cx="4752975" cy="4552950"/>
          </a:xfrm>
        </p:spPr>
      </p:pic>
      <p:sp>
        <p:nvSpPr>
          <p:cNvPr id="115716" name="Line 4">
            <a:extLst>
              <a:ext uri="{FF2B5EF4-FFF2-40B4-BE49-F238E27FC236}">
                <a16:creationId xmlns:a16="http://schemas.microsoft.com/office/drawing/2014/main" id="{B28BA796-0BE6-4597-9A17-DD02FD782E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1484313"/>
            <a:ext cx="0" cy="5373687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FF9F70C0-01A9-44EB-BDF3-9A1B4ADA7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6308725"/>
            <a:ext cx="172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cs-CZ" altLang="cs-CZ" sz="1800"/>
          </a:p>
        </p:txBody>
      </p:sp>
      <p:sp>
        <p:nvSpPr>
          <p:cNvPr id="115718" name="Text Box 6">
            <a:extLst>
              <a:ext uri="{FF2B5EF4-FFF2-40B4-BE49-F238E27FC236}">
                <a16:creationId xmlns:a16="http://schemas.microsoft.com/office/drawing/2014/main" id="{B38F581A-B67A-4B57-926D-063A51043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6308725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1.jádro</a:t>
            </a:r>
          </a:p>
        </p:txBody>
      </p:sp>
      <p:sp>
        <p:nvSpPr>
          <p:cNvPr id="115719" name="Text Box 7">
            <a:extLst>
              <a:ext uri="{FF2B5EF4-FFF2-40B4-BE49-F238E27FC236}">
                <a16:creationId xmlns:a16="http://schemas.microsoft.com/office/drawing/2014/main" id="{28A6FFE4-890B-426F-A2FE-D5748BA57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6308725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cs-CZ" altLang="cs-CZ" sz="1800"/>
              <a:t>2.jádro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8" grpId="0"/>
      <p:bldP spid="1157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824532-4C64-4F9E-97EF-9E6CC2BE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Intel </a:t>
            </a:r>
            <a:r>
              <a:rPr lang="cs-CZ" dirty="0" err="1"/>
              <a:t>Core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4A37F8C-1F10-4B19-8151-6084F8AC5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000" dirty="0"/>
              <a:t>V roce 2007 se objevují nová jádra</a:t>
            </a:r>
          </a:p>
          <a:p>
            <a:r>
              <a:rPr lang="cs-CZ" sz="2000" dirty="0"/>
              <a:t>Tato řada procesorů je již vyráběna modernější technologií 45 </a:t>
            </a:r>
            <a:r>
              <a:rPr lang="cs-CZ" sz="2000" dirty="0" err="1"/>
              <a:t>nm</a:t>
            </a:r>
            <a:endParaRPr lang="cs-CZ" sz="2000" dirty="0"/>
          </a:p>
          <a:p>
            <a:endParaRPr lang="cs-CZ" sz="2000" dirty="0"/>
          </a:p>
          <a:p>
            <a:r>
              <a:rPr lang="cs-CZ" sz="2000" b="1" dirty="0" err="1"/>
              <a:t>Kentsfield</a:t>
            </a:r>
            <a:r>
              <a:rPr lang="cs-CZ" sz="2000" dirty="0"/>
              <a:t> - čtyřjádrové procesory, které byly fyzicky spojení dvou procesorů </a:t>
            </a:r>
            <a:r>
              <a:rPr lang="cs-CZ" sz="2000" dirty="0" err="1"/>
              <a:t>Conroe</a:t>
            </a:r>
            <a:r>
              <a:rPr lang="cs-CZ" sz="2000" dirty="0"/>
              <a:t>, L2 </a:t>
            </a:r>
            <a:r>
              <a:rPr lang="cs-CZ" sz="2000" dirty="0" err="1"/>
              <a:t>cache</a:t>
            </a:r>
            <a:r>
              <a:rPr lang="cs-CZ" sz="2000" dirty="0"/>
              <a:t> 8 MB</a:t>
            </a:r>
          </a:p>
          <a:p>
            <a:r>
              <a:rPr lang="cs-CZ" sz="2000" b="1" dirty="0" err="1"/>
              <a:t>Clovertown</a:t>
            </a:r>
            <a:r>
              <a:rPr lang="cs-CZ" sz="2000" i="1" dirty="0"/>
              <a:t> – </a:t>
            </a:r>
            <a:r>
              <a:rPr lang="cs-CZ" sz="2000" dirty="0"/>
              <a:t>čtyřjádrové procesory vzniklé složením dvou čipů </a:t>
            </a:r>
            <a:r>
              <a:rPr lang="cs-CZ" sz="2000" dirty="0" err="1"/>
              <a:t>Woodcrest</a:t>
            </a:r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Tyto 4-jádrové procesory se prodávají jako </a:t>
            </a:r>
            <a:r>
              <a:rPr lang="cs-CZ" sz="2000" b="1" dirty="0"/>
              <a:t>Intel </a:t>
            </a:r>
            <a:r>
              <a:rPr lang="cs-CZ" sz="2000" b="1" dirty="0" err="1"/>
              <a:t>Core</a:t>
            </a:r>
            <a:r>
              <a:rPr lang="cs-CZ" sz="2000" b="1" dirty="0"/>
              <a:t> 2 </a:t>
            </a:r>
            <a:r>
              <a:rPr lang="cs-CZ" sz="2000" b="1" dirty="0" err="1"/>
              <a:t>Quad</a:t>
            </a:r>
            <a:endParaRPr lang="cs-CZ" sz="2000" b="1" dirty="0"/>
          </a:p>
          <a:p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2085735718"/>
      </p:ext>
    </p:extLst>
  </p:cSld>
  <p:clrMapOvr>
    <a:masterClrMapping/>
  </p:clrMapOvr>
</p:sld>
</file>

<file path=ppt/theme/theme1.xml><?xml version="1.0" encoding="utf-8"?>
<a:theme xmlns:a="http://schemas.openxmlformats.org/drawingml/2006/main" name="Síť">
  <a:themeElements>
    <a:clrScheme name="Síť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Síť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íť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íť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íť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ystém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84CE8C14981BF4CBC493A3F7F132DCE" ma:contentTypeVersion="2" ma:contentTypeDescription="Vytvoří nový dokument" ma:contentTypeScope="" ma:versionID="eafae4565c518caa62d4da08735c7f48">
  <xsd:schema xmlns:xsd="http://www.w3.org/2001/XMLSchema" xmlns:xs="http://www.w3.org/2001/XMLSchema" xmlns:p="http://schemas.microsoft.com/office/2006/metadata/properties" xmlns:ns2="c03aa7f5-da92-46be-bbd5-752e8d8cfb59" targetNamespace="http://schemas.microsoft.com/office/2006/metadata/properties" ma:root="true" ma:fieldsID="4aa9e07a25eb4b13cbdf99461fe2be06" ns2:_="">
    <xsd:import namespace="c03aa7f5-da92-46be-bbd5-752e8d8cfb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aa7f5-da92-46be-bbd5-752e8d8cfb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83364F-1D2B-4DA1-A9D1-A6FA093F25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3C6A2B-7D51-44B1-A6DF-F1CF1FA96AD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6AB9792-00F3-4C0B-95CC-28B288AD9E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3aa7f5-da92-46be-bbd5-752e8d8cfb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1486</TotalTime>
  <Words>5597</Words>
  <Application>Microsoft Office PowerPoint</Application>
  <PresentationFormat>On-screen Show (4:3)</PresentationFormat>
  <Paragraphs>433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Verdana</vt:lpstr>
      <vt:lpstr>Wingdings</vt:lpstr>
      <vt:lpstr>Síť</vt:lpstr>
      <vt:lpstr>Vícejádrové procesory</vt:lpstr>
      <vt:lpstr>Intel Core</vt:lpstr>
      <vt:lpstr>Intel Core</vt:lpstr>
      <vt:lpstr>Intel Core</vt:lpstr>
      <vt:lpstr>Intel Core</vt:lpstr>
      <vt:lpstr>Intel Core</vt:lpstr>
      <vt:lpstr>Intel Core</vt:lpstr>
      <vt:lpstr>Intel Core – jádro Conroe</vt:lpstr>
      <vt:lpstr>Intel Core</vt:lpstr>
      <vt:lpstr>Procesory x86</vt:lpstr>
      <vt:lpstr>Procesory Intel Core</vt:lpstr>
      <vt:lpstr>Architektura Nehalem</vt:lpstr>
      <vt:lpstr>Intel Core Nehalem</vt:lpstr>
      <vt:lpstr>Nehalem – inkluzivní L3 cache</vt:lpstr>
      <vt:lpstr>Inkluzivní x Exkluzivní cache</vt:lpstr>
      <vt:lpstr>Inkluzivní a exkluzivní cache</vt:lpstr>
      <vt:lpstr>Nehalem Memory controller</vt:lpstr>
      <vt:lpstr>Power management Self monitoring</vt:lpstr>
      <vt:lpstr>Turbo</vt:lpstr>
      <vt:lpstr>Turbo mode</vt:lpstr>
      <vt:lpstr>PowerPoint Presentation</vt:lpstr>
      <vt:lpstr>Srovnání výpočetního výkonu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i3, i5, i7</vt:lpstr>
      <vt:lpstr>i3, i5, i7</vt:lpstr>
      <vt:lpstr>Tick - Tock</vt:lpstr>
      <vt:lpstr>PowerPoint Presentation</vt:lpstr>
      <vt:lpstr>PowerPoint Presentation</vt:lpstr>
      <vt:lpstr>Westmere i3</vt:lpstr>
      <vt:lpstr>Westmere i5</vt:lpstr>
      <vt:lpstr>Sandy Bridge</vt:lpstr>
      <vt:lpstr>L3 Cache ringbus</vt:lpstr>
      <vt:lpstr>PowerPoint Presentation</vt:lpstr>
      <vt:lpstr>PowerPoint Presentation</vt:lpstr>
      <vt:lpstr>PowerPoint Presentation</vt:lpstr>
      <vt:lpstr>Haswell</vt:lpstr>
      <vt:lpstr>Haswell</vt:lpstr>
      <vt:lpstr>PowerPoint Presentation</vt:lpstr>
      <vt:lpstr>PowerPoint Presentation</vt:lpstr>
      <vt:lpstr>PowerPoint Presentation</vt:lpstr>
      <vt:lpstr>PowerPoint Presentation</vt:lpstr>
      <vt:lpstr>Haswell</vt:lpstr>
      <vt:lpstr>Haswell</vt:lpstr>
      <vt:lpstr>Broadwell</vt:lpstr>
      <vt:lpstr>Skylake</vt:lpstr>
      <vt:lpstr>PowerPoint Presentation</vt:lpstr>
      <vt:lpstr>Skylake</vt:lpstr>
      <vt:lpstr>Kaby-Lake</vt:lpstr>
      <vt:lpstr>Coffee-Lake</vt:lpstr>
      <vt:lpstr>Cannon-Lake</vt:lpstr>
      <vt:lpstr>Ice-Lake</vt:lpstr>
      <vt:lpstr>Rocket-Lake</vt:lpstr>
      <vt:lpstr>Tiger-Lake</vt:lpstr>
      <vt:lpstr>Alder-Lake</vt:lpstr>
      <vt:lpstr>Alder-Lake</vt:lpstr>
      <vt:lpstr>Alder-Lake</vt:lpstr>
      <vt:lpstr>Alder-Lake</vt:lpstr>
      <vt:lpstr>Raptor-Lake</vt:lpstr>
      <vt:lpstr>IA-32</vt:lpstr>
      <vt:lpstr>x86-64</vt:lpstr>
      <vt:lpstr>Kontrolní otázky</vt:lpstr>
      <vt:lpstr>Kontrolní otázky</vt:lpstr>
      <vt:lpstr>Použitá literatura</vt:lpstr>
    </vt:vector>
  </TitlesOfParts>
  <Company>SPSE a VOS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Moderní procesory Intel a AMD</dc:title>
  <dc:creator>Radek</dc:creator>
  <cp:lastModifiedBy>Karel Čermák</cp:lastModifiedBy>
  <cp:revision>113</cp:revision>
  <dcterms:created xsi:type="dcterms:W3CDTF">2009-02-09T07:59:30Z</dcterms:created>
  <dcterms:modified xsi:type="dcterms:W3CDTF">2022-10-13T18:41:35Z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0x010100584CE8C14981BF4CBC493A3F7F132DCE</vt:lpwstr>
  </property>
</Properties>
</file>